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4185" r:id="rId2"/>
  </p:sldMasterIdLst>
  <p:notesMasterIdLst>
    <p:notesMasterId r:id="rId36"/>
  </p:notesMasterIdLst>
  <p:handoutMasterIdLst>
    <p:handoutMasterId r:id="rId37"/>
  </p:handoutMasterIdLst>
  <p:sldIdLst>
    <p:sldId id="5631" r:id="rId3"/>
    <p:sldId id="5632" r:id="rId4"/>
    <p:sldId id="5634" r:id="rId5"/>
    <p:sldId id="562" r:id="rId6"/>
    <p:sldId id="5640" r:id="rId7"/>
    <p:sldId id="5652" r:id="rId8"/>
    <p:sldId id="5662" r:id="rId9"/>
    <p:sldId id="5655" r:id="rId10"/>
    <p:sldId id="365" r:id="rId11"/>
    <p:sldId id="5589" r:id="rId12"/>
    <p:sldId id="5637" r:id="rId13"/>
    <p:sldId id="5592" r:id="rId14"/>
    <p:sldId id="415" r:id="rId15"/>
    <p:sldId id="5594" r:id="rId16"/>
    <p:sldId id="5645" r:id="rId17"/>
    <p:sldId id="5653" r:id="rId18"/>
    <p:sldId id="519" r:id="rId19"/>
    <p:sldId id="5639" r:id="rId20"/>
    <p:sldId id="5646" r:id="rId21"/>
    <p:sldId id="5654" r:id="rId22"/>
    <p:sldId id="5635" r:id="rId23"/>
    <p:sldId id="5613" r:id="rId24"/>
    <p:sldId id="5615" r:id="rId25"/>
    <p:sldId id="5622" r:id="rId26"/>
    <p:sldId id="5616" r:id="rId27"/>
    <p:sldId id="5617" r:id="rId28"/>
    <p:sldId id="5636" r:id="rId29"/>
    <p:sldId id="5578" r:id="rId30"/>
    <p:sldId id="5579" r:id="rId31"/>
    <p:sldId id="5618" r:id="rId32"/>
    <p:sldId id="5620" r:id="rId33"/>
    <p:sldId id="5660" r:id="rId34"/>
    <p:sldId id="5661" r:id="rId35"/>
  </p:sldIdLst>
  <p:sldSz cx="12192000" cy="6858000"/>
  <p:notesSz cx="6858000" cy="9144000"/>
  <p:embeddedFontLst>
    <p:embeddedFont>
      <p:font typeface="Fira Sans Medium" panose="020B0603050000020004" pitchFamily="34" charset="0"/>
      <p:regular r:id="rId38"/>
      <p:italic r:id="rId39"/>
    </p:embeddedFont>
    <p:embeddedFont>
      <p:font typeface="Poppins" panose="00000500000000000000" pitchFamily="2" charset="0"/>
      <p:regular r:id="rId40"/>
      <p:bold r:id="rId41"/>
      <p:italic r:id="rId42"/>
      <p:boldItalic r:id="rId43"/>
    </p:embeddedFont>
    <p:embeddedFont>
      <p:font typeface="Poppins SemiBold" panose="00000700000000000000" pitchFamily="2" charset="0"/>
      <p:bold r:id="rId44"/>
      <p:boldItalic r:id="rId45"/>
    </p:embeddedFont>
    <p:embeddedFont>
      <p:font typeface="PT Sans" panose="020B0503020203020204" pitchFamily="34" charset="0"/>
      <p:regular r:id="rId46"/>
      <p:bold r:id="rId47"/>
    </p:embeddedFont>
    <p:embeddedFont>
      <p:font typeface="Roboto" panose="02000000000000000000" pitchFamily="2" charset="0"/>
      <p:regular r:id="rId48"/>
      <p:bold r:id="rId49"/>
      <p:italic r:id="rId50"/>
      <p:boldItalic r:id="rId5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47FA22B-C2E3-C5A2-5D92-8089E59F3751}" name="Rebecca Hill" initials="RH" userId="bd0025f3a8370923" providerId="Windows Live"/>
  <p188:author id="{A97B7161-DD54-B6AE-9D2A-E2FBF5C70DC3}" name="Sarah Bakker" initials="SB" userId="00c6d3b9a647b607"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even Steps" initials="SS" lastIdx="1" clrIdx="0">
    <p:extLst>
      <p:ext uri="{19B8F6BF-5375-455C-9EA6-DF929625EA0E}">
        <p15:presenceInfo xmlns:p15="http://schemas.microsoft.com/office/powerpoint/2012/main" userId="f1aa7b1edeef273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E6989"/>
    <a:srgbClr val="C2E4EA"/>
    <a:srgbClr val="DF8983"/>
    <a:srgbClr val="76BEAF"/>
    <a:srgbClr val="FACD6C"/>
    <a:srgbClr val="7D6284"/>
    <a:srgbClr val="FFD05C"/>
    <a:srgbClr val="E79257"/>
    <a:srgbClr val="F9CD6E"/>
    <a:srgbClr val="E08983"/>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9613" autoAdjust="0"/>
  </p:normalViewPr>
  <p:slideViewPr>
    <p:cSldViewPr snapToGrid="0" snapToObjects="1">
      <p:cViewPr varScale="1">
        <p:scale>
          <a:sx n="77" d="100"/>
          <a:sy n="77" d="100"/>
        </p:scale>
        <p:origin x="1212" y="84"/>
      </p:cViewPr>
      <p:guideLst/>
    </p:cSldViewPr>
  </p:slideViewPr>
  <p:notesTextViewPr>
    <p:cViewPr>
      <p:scale>
        <a:sx n="3" d="2"/>
        <a:sy n="3" d="2"/>
      </p:scale>
      <p:origin x="0" y="-522"/>
    </p:cViewPr>
  </p:notesTextViewPr>
  <p:sorterViewPr>
    <p:cViewPr varScale="1">
      <p:scale>
        <a:sx n="1" d="1"/>
        <a:sy n="1" d="1"/>
      </p:scale>
      <p:origin x="0" y="0"/>
    </p:cViewPr>
  </p:sorterViewPr>
  <p:notesViewPr>
    <p:cSldViewPr snapToGrid="0" snapToObjects="1">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2.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presProps" Target="presProp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6.fntdata"/><Relationship Id="rId48" Type="http://schemas.openxmlformats.org/officeDocument/2006/relationships/font" Target="fonts/font11.fntdata"/><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font" Target="fonts/font14.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8.xml"/><Relationship Id="rId41" Type="http://schemas.openxmlformats.org/officeDocument/2006/relationships/font" Target="fonts/font4.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49" Type="http://schemas.openxmlformats.org/officeDocument/2006/relationships/font" Target="fonts/font12.fntdata"/><Relationship Id="rId57" Type="http://schemas.microsoft.com/office/2018/10/relationships/authors" Target="author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7.fntdata"/><Relationship Id="rId5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D471877-7404-44A8-88DA-4BBAAE197A7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a:extLst>
              <a:ext uri="{FF2B5EF4-FFF2-40B4-BE49-F238E27FC236}">
                <a16:creationId xmlns:a16="http://schemas.microsoft.com/office/drawing/2014/main" id="{686DEF23-9602-49BC-B752-EEB2F4B30A5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EB776F0-4238-4655-A3CC-E103E11AAE51}" type="datetimeFigureOut">
              <a:rPr lang="en-AU" smtClean="0"/>
              <a:t>4/06/2025</a:t>
            </a:fld>
            <a:endParaRPr lang="en-AU" dirty="0"/>
          </a:p>
        </p:txBody>
      </p:sp>
      <p:sp>
        <p:nvSpPr>
          <p:cNvPr id="4" name="Footer Placeholder 3">
            <a:extLst>
              <a:ext uri="{FF2B5EF4-FFF2-40B4-BE49-F238E27FC236}">
                <a16:creationId xmlns:a16="http://schemas.microsoft.com/office/drawing/2014/main" id="{EA8BD319-00B8-44E2-897C-10CF0A49283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a:extLst>
              <a:ext uri="{FF2B5EF4-FFF2-40B4-BE49-F238E27FC236}">
                <a16:creationId xmlns:a16="http://schemas.microsoft.com/office/drawing/2014/main" id="{5A49B7BE-DB32-4077-8175-3FB037CFB91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B6D3FFD-BDC1-44B8-8FF6-BE2AC65D8619}" type="slidenum">
              <a:rPr lang="en-AU" smtClean="0"/>
              <a:t>‹#›</a:t>
            </a:fld>
            <a:endParaRPr lang="en-AU" dirty="0"/>
          </a:p>
        </p:txBody>
      </p:sp>
    </p:spTree>
    <p:extLst>
      <p:ext uri="{BB962C8B-B14F-4D97-AF65-F5344CB8AC3E}">
        <p14:creationId xmlns:p14="http://schemas.microsoft.com/office/powerpoint/2010/main" val="12342989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2952F8-1D11-844A-8D34-C1E3D2EB4091}" type="datetimeFigureOut">
              <a:rPr lang="en-US" smtClean="0"/>
              <a:t>6/4/2025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599EE2-7627-334C-B3AD-02BCA97A0C9D}" type="slidenum">
              <a:rPr lang="en-US" smtClean="0"/>
              <a:t>‹#›</a:t>
            </a:fld>
            <a:endParaRPr lang="en-US" dirty="0"/>
          </a:p>
        </p:txBody>
      </p:sp>
    </p:spTree>
    <p:extLst>
      <p:ext uri="{BB962C8B-B14F-4D97-AF65-F5344CB8AC3E}">
        <p14:creationId xmlns:p14="http://schemas.microsoft.com/office/powerpoint/2010/main" val="10529272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4E6989"/>
                </a:solidFill>
                <a:effectLst/>
                <a:latin typeface="Poppins" panose="00000500000000000000" pitchFamily="2" charset="0"/>
              </a:rPr>
              <a:t>This unit explores the mentor text </a:t>
            </a:r>
            <a:r>
              <a:rPr lang="en-US" b="0" i="1" dirty="0">
                <a:solidFill>
                  <a:srgbClr val="4E6989"/>
                </a:solidFill>
                <a:effectLst/>
                <a:latin typeface="Poppins" panose="00000500000000000000" pitchFamily="2" charset="0"/>
              </a:rPr>
              <a:t>The Truck Cat</a:t>
            </a:r>
            <a:r>
              <a:rPr lang="en-US" b="0" i="0" dirty="0">
                <a:solidFill>
                  <a:srgbClr val="4E6989"/>
                </a:solidFill>
                <a:effectLst/>
                <a:latin typeface="Poppins" panose="00000500000000000000" pitchFamily="2" charset="0"/>
              </a:rPr>
              <a:t> by </a:t>
            </a:r>
            <a:r>
              <a:rPr lang="en-AU" dirty="0"/>
              <a:t>Deborah Frenkel and Danny Snell. This is the 2025 National Simultaneous Storytime text and has been shortlisted for a CBCA Award.</a:t>
            </a:r>
          </a:p>
          <a:p>
            <a:pPr algn="l"/>
            <a:endParaRPr lang="en-AU" b="0" i="0" dirty="0">
              <a:solidFill>
                <a:srgbClr val="4E6989"/>
              </a:solidFill>
              <a:effectLst/>
              <a:latin typeface="Poppins" panose="000005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4E6989"/>
                </a:solidFill>
                <a:effectLst/>
                <a:latin typeface="Poppins" panose="00000500000000000000" pitchFamily="2" charset="0"/>
              </a:rPr>
              <a:t>Students develop their understanding of narrative text structure and identify the themes and main messages in this text. They then use the techniques </a:t>
            </a:r>
            <a:r>
              <a:rPr lang="en-US" sz="1200" b="0" i="0">
                <a:solidFill>
                  <a:srgbClr val="4E6989"/>
                </a:solidFill>
                <a:effectLst/>
                <a:latin typeface="Poppins" panose="00000500000000000000" pitchFamily="2" charset="0"/>
              </a:rPr>
              <a:t>they have </a:t>
            </a:r>
            <a:r>
              <a:rPr lang="en-US" sz="1200" b="0" i="0" dirty="0">
                <a:solidFill>
                  <a:srgbClr val="4E6989"/>
                </a:solidFill>
                <a:effectLst/>
                <a:latin typeface="Poppins" panose="00000500000000000000" pitchFamily="2" charset="0"/>
              </a:rPr>
              <a:t>learnt to write a sequel to the story.</a:t>
            </a:r>
          </a:p>
          <a:p>
            <a:pPr marL="0" indent="0" algn="l">
              <a:buFont typeface="Arial" panose="020B0604020202020204" pitchFamily="34" charset="0"/>
              <a:buNone/>
            </a:pPr>
            <a:endParaRPr lang="en-US" b="0" i="0" dirty="0">
              <a:solidFill>
                <a:srgbClr val="4E6989"/>
              </a:solidFill>
              <a:effectLst/>
              <a:latin typeface="Poppins" panose="00000500000000000000" pitchFamily="2" charset="0"/>
            </a:endParaRPr>
          </a:p>
          <a:p>
            <a:pPr algn="l"/>
            <a:r>
              <a:rPr lang="en-US" b="0" i="0" dirty="0">
                <a:solidFill>
                  <a:srgbClr val="4E6989"/>
                </a:solidFill>
                <a:effectLst/>
                <a:latin typeface="Poppins" panose="00000500000000000000" pitchFamily="2" charset="0"/>
              </a:rPr>
              <a:t>This unit can be run over a 1–2 week period to integrate the Seven Steps into both your reading and writing lessons.</a:t>
            </a:r>
          </a:p>
          <a:p>
            <a:endParaRPr lang="en-AU" dirty="0"/>
          </a:p>
        </p:txBody>
      </p:sp>
      <p:sp>
        <p:nvSpPr>
          <p:cNvPr id="4" name="Slide Number Placeholder 3"/>
          <p:cNvSpPr>
            <a:spLocks noGrp="1"/>
          </p:cNvSpPr>
          <p:nvPr>
            <p:ph type="sldNum" sz="quarter" idx="5"/>
          </p:nvPr>
        </p:nvSpPr>
        <p:spPr/>
        <p:txBody>
          <a:bodyPr/>
          <a:lstStyle/>
          <a:p>
            <a:fld id="{FB599EE2-7627-334C-B3AD-02BCA97A0C9D}" type="slidenum">
              <a:rPr lang="en-US" smtClean="0"/>
              <a:t>1</a:t>
            </a:fld>
            <a:endParaRPr lang="en-US" dirty="0"/>
          </a:p>
        </p:txBody>
      </p:sp>
    </p:spTree>
    <p:extLst>
      <p:ext uri="{BB962C8B-B14F-4D97-AF65-F5344CB8AC3E}">
        <p14:creationId xmlns:p14="http://schemas.microsoft.com/office/powerpoint/2010/main" val="25939322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81A9D-0A21-95B8-1FB1-638BE95962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A8B328-C75A-AB9B-B10C-40600888BC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A6DCF2-68E3-1DAE-D1DB-B2E162E190F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Reread the first 5 pages aloud to the class, from ‘Some cats are house cats…’ to ‘…keeping an eye out for interlopers.’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ea typeface="Calibri" panose="020F0502020204030204" pitchFamily="34" charset="0"/>
              </a:rPr>
              <a:t>How does the author grab the reader’s attention immediately? </a:t>
            </a:r>
            <a:r>
              <a:rPr lang="en-AU" dirty="0"/>
              <a:t>For example, the start of the story paints a word picture of what life was like for Tinka, the truck cat, who lives </a:t>
            </a:r>
            <a:r>
              <a:rPr lang="en-AU" i="1" dirty="0"/>
              <a:t>everywhere</a:t>
            </a:r>
            <a:r>
              <a:rPr lang="en-AU"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Discuss how the illustrations engage the reader and add meaning to the words. For example, they add humour and help us visualise the characters.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a:extLst>
              <a:ext uri="{FF2B5EF4-FFF2-40B4-BE49-F238E27FC236}">
                <a16:creationId xmlns:a16="http://schemas.microsoft.com/office/drawing/2014/main" id="{B6FD8062-DDA9-08D3-0AAB-6A2F1F4847E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599EE2-7627-334C-B3AD-02BCA97A0C9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66584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Remind students that as well as grabbing the readers’ attention, the </a:t>
            </a:r>
            <a:r>
              <a:rPr lang="en-AU" dirty="0"/>
              <a:t>start of a story usually introduces the main characters.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In groups, students discuss how the author introduces the two main characters. What does the author tell us and what can we infer about Tinka and Yacoub based on these opening pages?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Get students to draw a picture of the two main characters and write a short description based on what they know from start of the story.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Differentiation:</a:t>
            </a:r>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Too hard?</a:t>
            </a:r>
            <a:r>
              <a:rPr lang="en-AU" sz="1200" dirty="0">
                <a:solidFill>
                  <a:srgbClr val="000000"/>
                </a:solidFill>
                <a:effectLst/>
                <a:latin typeface="Arial" panose="020B0604020202020204" pitchFamily="34" charset="0"/>
                <a:ea typeface="Calibri" panose="020F0502020204030204" pitchFamily="34" charset="0"/>
              </a:rPr>
              <a:t> Students draw and then describe the characters verbally.</a:t>
            </a:r>
          </a:p>
          <a:p>
            <a:pPr marL="0" marR="0" lvl="0" indent="0" algn="l" defTabSz="914400" rtl="0" eaLnBrk="1" fontAlgn="auto" latinLnBrk="0" hangingPunct="1">
              <a:lnSpc>
                <a:spcPct val="150000"/>
              </a:lnSpc>
              <a:spcBef>
                <a:spcPts val="600"/>
              </a:spcBef>
              <a:spcAft>
                <a:spcPts val="600"/>
              </a:spcAft>
              <a:buClrTx/>
              <a:buSzTx/>
              <a:buFontTx/>
              <a:buNone/>
              <a:tabLst/>
              <a:defRPr/>
            </a:pPr>
            <a:r>
              <a:rPr lang="en-AU" sz="1200" b="1" dirty="0">
                <a:solidFill>
                  <a:srgbClr val="000000"/>
                </a:solidFill>
                <a:effectLst/>
                <a:latin typeface="Arial" panose="020B0604020202020204" pitchFamily="34" charset="0"/>
                <a:ea typeface="Calibri" panose="020F0502020204030204" pitchFamily="34" charset="0"/>
              </a:rPr>
              <a:t>Too easy?</a:t>
            </a:r>
            <a:r>
              <a:rPr lang="en-AU" sz="1200" dirty="0">
                <a:solidFill>
                  <a:srgbClr val="000000"/>
                </a:solidFill>
                <a:effectLst/>
                <a:latin typeface="Arial" panose="020B0604020202020204" pitchFamily="34" charset="0"/>
                <a:ea typeface="Calibri" panose="020F0502020204030204" pitchFamily="34" charset="0"/>
              </a:rPr>
              <a:t> Students brainstorm a list of adjectives to add to their descriptions.</a:t>
            </a:r>
            <a:endParaRPr lang="en-AU" dirty="0"/>
          </a:p>
        </p:txBody>
      </p:sp>
      <p:sp>
        <p:nvSpPr>
          <p:cNvPr id="4" name="Slide Number Placeholder 3"/>
          <p:cNvSpPr>
            <a:spLocks noGrp="1"/>
          </p:cNvSpPr>
          <p:nvPr>
            <p:ph type="sldNum" sz="quarter" idx="5"/>
          </p:nvPr>
        </p:nvSpPr>
        <p:spPr/>
        <p:txBody>
          <a:bodyPr/>
          <a:lstStyle/>
          <a:p>
            <a:fld id="{FB599EE2-7627-334C-B3AD-02BCA97A0C9D}" type="slidenum">
              <a:rPr lang="en-US" smtClean="0"/>
              <a:t>11</a:t>
            </a:fld>
            <a:endParaRPr lang="en-US" dirty="0"/>
          </a:p>
        </p:txBody>
      </p:sp>
    </p:spTree>
    <p:extLst>
      <p:ext uri="{BB962C8B-B14F-4D97-AF65-F5344CB8AC3E}">
        <p14:creationId xmlns:p14="http://schemas.microsoft.com/office/powerpoint/2010/main" val="18581758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AF3E4-BD49-0FEB-BFA9-B3703AD2D2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1E2378-5941-6CFE-0329-AB99B04685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FF19BB-41EE-76A8-B900-0A29106C03C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As well as introducing the main characters, the start of a story also usually introduces the setting.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Working individually, students pick one of the settings from the opening pages.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Get students to close their eyes and visualise their chosen setting. What might they see, hear, touch, taste, smell and feel if they were there?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Get students to add sensory details to the description to paint a word picture in the reader’s mind.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Differentiation:</a:t>
            </a:r>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Too hard?</a:t>
            </a:r>
            <a:r>
              <a:rPr lang="en-AU" sz="1200" dirty="0">
                <a:solidFill>
                  <a:srgbClr val="000000"/>
                </a:solidFill>
                <a:effectLst/>
                <a:latin typeface="Arial" panose="020B0604020202020204" pitchFamily="34" charset="0"/>
                <a:ea typeface="Calibri" panose="020F0502020204030204" pitchFamily="34" charset="0"/>
              </a:rPr>
              <a:t> Students create a labelled diagram of their chosen setting.</a:t>
            </a:r>
          </a:p>
          <a:p>
            <a:pPr marL="0" marR="0" lvl="0" indent="0" algn="l" defTabSz="914400" rtl="0" eaLnBrk="1" fontAlgn="auto" latinLnBrk="0" hangingPunct="1">
              <a:lnSpc>
                <a:spcPct val="150000"/>
              </a:lnSpc>
              <a:spcBef>
                <a:spcPts val="600"/>
              </a:spcBef>
              <a:spcAft>
                <a:spcPts val="600"/>
              </a:spcAft>
              <a:buClrTx/>
              <a:buSzTx/>
              <a:buFontTx/>
              <a:buNone/>
              <a:tabLst/>
              <a:defRPr/>
            </a:pPr>
            <a:r>
              <a:rPr lang="en-AU" sz="1200" b="1" dirty="0">
                <a:solidFill>
                  <a:srgbClr val="000000"/>
                </a:solidFill>
                <a:effectLst/>
                <a:latin typeface="Arial" panose="020B0604020202020204" pitchFamily="34" charset="0"/>
                <a:ea typeface="Calibri" panose="020F0502020204030204" pitchFamily="34" charset="0"/>
              </a:rPr>
              <a:t>Too easy?</a:t>
            </a:r>
            <a:r>
              <a:rPr lang="en-AU" sz="1200" dirty="0">
                <a:solidFill>
                  <a:srgbClr val="000000"/>
                </a:solidFill>
                <a:effectLst/>
                <a:latin typeface="Arial" panose="020B0604020202020204" pitchFamily="34" charset="0"/>
                <a:ea typeface="Calibri" panose="020F0502020204030204" pitchFamily="34" charset="0"/>
              </a:rPr>
              <a:t> Students come up with a new setting for Tinka and Yacoub to visit and write a description.</a:t>
            </a:r>
            <a:endParaRPr lang="en-AU" dirty="0"/>
          </a:p>
        </p:txBody>
      </p:sp>
      <p:sp>
        <p:nvSpPr>
          <p:cNvPr id="4" name="Slide Number Placeholder 3">
            <a:extLst>
              <a:ext uri="{FF2B5EF4-FFF2-40B4-BE49-F238E27FC236}">
                <a16:creationId xmlns:a16="http://schemas.microsoft.com/office/drawing/2014/main" id="{E52A81D8-0359-EFB0-34B0-0F802C5F263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599EE2-7627-334C-B3AD-02BCA97A0C9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77520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58265D-E1C2-413C-A8A7-7692AD3D33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BFFECF-8009-F115-5508-6D0FCE5453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1EC654-2C41-FDF4-D964-ACAF9BA5E83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Tension is what keeps the reader turning the page. The tension needs to build gradually as the story unfolds and the problems escalate.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look at the problems (complication) and how the tension builds throughout this story.</a:t>
            </a:r>
          </a:p>
        </p:txBody>
      </p:sp>
      <p:sp>
        <p:nvSpPr>
          <p:cNvPr id="4" name="Slide Number Placeholder 3">
            <a:extLst>
              <a:ext uri="{FF2B5EF4-FFF2-40B4-BE49-F238E27FC236}">
                <a16:creationId xmlns:a16="http://schemas.microsoft.com/office/drawing/2014/main" id="{955002F6-8AFB-C43E-833C-35DBF578EBE8}"/>
              </a:ext>
            </a:extLst>
          </p:cNvPr>
          <p:cNvSpPr>
            <a:spLocks noGrp="1"/>
          </p:cNvSpPr>
          <p:nvPr>
            <p:ph type="sldNum" sz="quarter" idx="5"/>
          </p:nvPr>
        </p:nvSpPr>
        <p:spPr/>
        <p:txBody>
          <a:bodyPr/>
          <a:lstStyle/>
          <a:p>
            <a:fld id="{72B6D7F1-C015-4543-B57D-12590D3904DD}" type="slidenum">
              <a:rPr lang="en-AU" smtClean="0"/>
              <a:t>13</a:t>
            </a:fld>
            <a:endParaRPr lang="en-AU" dirty="0"/>
          </a:p>
        </p:txBody>
      </p:sp>
    </p:spTree>
    <p:extLst>
      <p:ext uri="{BB962C8B-B14F-4D97-AF65-F5344CB8AC3E}">
        <p14:creationId xmlns:p14="http://schemas.microsoft.com/office/powerpoint/2010/main" val="8629167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50000"/>
              </a:lnSpc>
              <a:spcBef>
                <a:spcPts val="500"/>
              </a:spcBef>
              <a:spcAft>
                <a:spcPts val="500"/>
              </a:spcAft>
              <a:buClrTx/>
              <a:buSzTx/>
              <a:buFont typeface="+mj-lt"/>
              <a:buNone/>
              <a:tabLst/>
              <a:defRPr/>
            </a:pPr>
            <a:r>
              <a:rPr lang="en-AU" sz="1800" dirty="0"/>
              <a:t>Remind students that most narratives include a series of problems or events that escalate before they are resolved – the pebble, the rock and the boulder. This builds suspense and keeps the reader on the edge of their seat.</a:t>
            </a:r>
          </a:p>
          <a:p>
            <a:pPr marL="0" marR="0" lvl="0" indent="0" algn="l" defTabSz="914400" rtl="0" eaLnBrk="1" fontAlgn="auto" latinLnBrk="0" hangingPunct="1">
              <a:lnSpc>
                <a:spcPct val="150000"/>
              </a:lnSpc>
              <a:spcBef>
                <a:spcPts val="500"/>
              </a:spcBef>
              <a:spcAft>
                <a:spcPts val="500"/>
              </a:spcAft>
              <a:buClrTx/>
              <a:buSzTx/>
              <a:buFont typeface="+mj-lt"/>
              <a:buNone/>
              <a:tabLst/>
              <a:defRPr/>
            </a:pPr>
            <a:endParaRPr lang="en-AU" sz="1800" dirty="0"/>
          </a:p>
          <a:p>
            <a:pPr marL="0" lvl="0" indent="0">
              <a:lnSpc>
                <a:spcPct val="150000"/>
              </a:lnSpc>
              <a:spcBef>
                <a:spcPts val="500"/>
              </a:spcBef>
              <a:spcAft>
                <a:spcPts val="500"/>
              </a:spcAft>
              <a:buFont typeface="+mj-lt"/>
              <a:buNone/>
            </a:pPr>
            <a:r>
              <a:rPr lang="en-AU" sz="1800" dirty="0">
                <a:effectLst/>
                <a:latin typeface="Arial" panose="020B0604020202020204" pitchFamily="34" charset="0"/>
                <a:ea typeface="Calibri" panose="020F0502020204030204" pitchFamily="34" charset="0"/>
              </a:rPr>
              <a:t>Ask students to refer back to the story graph they created in Activity 1. Discuss the pebble, rock and boulder in the story and write them on the board. For example:</a:t>
            </a:r>
          </a:p>
          <a:p>
            <a:pPr algn="l"/>
            <a:r>
              <a:rPr lang="en-US" sz="1800" b="1" i="0" u="none" strike="noStrike" baseline="0" dirty="0">
                <a:solidFill>
                  <a:srgbClr val="57585A"/>
                </a:solidFill>
                <a:latin typeface="PT Sans" panose="020B0503020203020204" pitchFamily="34" charset="0"/>
              </a:rPr>
              <a:t>Pebble:</a:t>
            </a:r>
            <a:r>
              <a:rPr lang="en-US" sz="1800" b="0" i="0" u="none" strike="noStrike" baseline="0" dirty="0">
                <a:solidFill>
                  <a:srgbClr val="57585A"/>
                </a:solidFill>
                <a:latin typeface="PT Sans" panose="020B0503020203020204" pitchFamily="34" charset="0"/>
              </a:rPr>
              <a:t> Yacoub misses his home country. He is lonely and often gets lost in his memories of home, but Tinka understands. </a:t>
            </a:r>
          </a:p>
          <a:p>
            <a:pPr algn="l"/>
            <a:r>
              <a:rPr lang="en-US" sz="1800" b="1" i="0" u="none" strike="noStrike" baseline="0" dirty="0">
                <a:solidFill>
                  <a:srgbClr val="57585A"/>
                </a:solidFill>
                <a:latin typeface="PT Sans" panose="020B0503020203020204" pitchFamily="34" charset="0"/>
              </a:rPr>
              <a:t>Rock:</a:t>
            </a:r>
            <a:r>
              <a:rPr lang="en-US" sz="1800" b="0" i="0" u="none" strike="noStrike" baseline="0" dirty="0">
                <a:solidFill>
                  <a:srgbClr val="57585A"/>
                </a:solidFill>
                <a:latin typeface="PT Sans" panose="020B0503020203020204" pitchFamily="34" charset="0"/>
              </a:rPr>
              <a:t> Tinka spots a butterfly and chases it ‘here there over under’. He is so determined to catch it that he almost gets run over by a car!</a:t>
            </a:r>
          </a:p>
          <a:p>
            <a:pPr algn="l"/>
            <a:r>
              <a:rPr lang="en-US" sz="1800" b="1" i="0" u="none" strike="noStrike" baseline="0" dirty="0">
                <a:solidFill>
                  <a:srgbClr val="57585A"/>
                </a:solidFill>
                <a:latin typeface="PT Sans" panose="020B0503020203020204" pitchFamily="34" charset="0"/>
              </a:rPr>
              <a:t>Boulder:</a:t>
            </a:r>
            <a:r>
              <a:rPr lang="en-US" sz="1800" b="0" i="0" u="none" strike="noStrike" baseline="0" dirty="0">
                <a:solidFill>
                  <a:srgbClr val="57585A"/>
                </a:solidFill>
                <a:latin typeface="PT Sans" panose="020B0503020203020204" pitchFamily="34" charset="0"/>
              </a:rPr>
              <a:t> Mari saves Tinka and takes him in, but Tinka and Yacoub worry about each other and long to be reunited.</a:t>
            </a:r>
          </a:p>
          <a:p>
            <a:pPr algn="l"/>
            <a:endParaRPr lang="en-US" sz="1800" b="0" i="0" u="none" strike="noStrike" baseline="0" dirty="0">
              <a:solidFill>
                <a:srgbClr val="57585A"/>
              </a:solidFill>
              <a:latin typeface="PT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Discuss whether students thought that </a:t>
            </a:r>
            <a:r>
              <a:rPr lang="en-US" sz="1200" b="0" i="0" u="none" strike="noStrike" baseline="0" dirty="0">
                <a:solidFill>
                  <a:srgbClr val="57585A"/>
                </a:solidFill>
                <a:latin typeface="PT Sans" panose="020B0503020203020204" pitchFamily="34" charset="0"/>
              </a:rPr>
              <a:t>Tinka and Yacoub </a:t>
            </a:r>
            <a:r>
              <a:rPr lang="en-AU" dirty="0">
                <a:latin typeface="Calibri" panose="020F0502020204030204"/>
                <a:ea typeface="+mn-ea"/>
                <a:cs typeface="+mn-cs"/>
              </a:rPr>
              <a:t>may not find each other again</a:t>
            </a:r>
            <a:r>
              <a:rPr lang="en-US" sz="1200" dirty="0"/>
              <a:t>. How did that make them feel?</a:t>
            </a:r>
          </a:p>
          <a:p>
            <a:pPr marL="171450" indent="-171450">
              <a:buFont typeface="Arial" panose="020B0604020202020204" pitchFamily="34" charset="0"/>
              <a:buChar char="•"/>
            </a:pPr>
            <a:endParaRPr lang="en-US" sz="1200" dirty="0"/>
          </a:p>
          <a:p>
            <a:pPr marL="0" indent="0">
              <a:buFont typeface="Arial" panose="020B0604020202020204" pitchFamily="34" charset="0"/>
              <a:buNone/>
            </a:pPr>
            <a:endParaRPr lang="en-US" sz="1200" dirty="0"/>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599EE2-7627-334C-B3AD-02BCA97A0C9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35082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955B09-F1A8-63DF-EAB3-97744A62D8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121CD9-3873-2CD2-4806-793C44EDA9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1854D1-4F06-718B-0A10-5F311D78835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In groups, students pick one of the problems – the pebble, the rock or the boulder.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Ask students to imagine what it would be like to be there. Get them to brainstorm what they might think, feel, say and do and record their ideas on the In the Moment template (link in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Discuss how putting yourself in the characters’ shoes helps you understand the story better.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Differentiation:</a:t>
            </a:r>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Too hard?</a:t>
            </a:r>
            <a:r>
              <a:rPr lang="en-AU" sz="1200" dirty="0">
                <a:solidFill>
                  <a:srgbClr val="000000"/>
                </a:solidFill>
                <a:effectLst/>
                <a:latin typeface="Arial" panose="020B0604020202020204" pitchFamily="34" charset="0"/>
                <a:ea typeface="Calibri" panose="020F0502020204030204" pitchFamily="34" charset="0"/>
              </a:rPr>
              <a:t> Students act out the scene to help them imagine what it would be like to be there in the moment.</a:t>
            </a:r>
          </a:p>
          <a:p>
            <a:pPr marL="0" marR="0" lvl="0" indent="0" algn="l" defTabSz="914400" rtl="0" eaLnBrk="1" fontAlgn="auto" latinLnBrk="0" hangingPunct="1">
              <a:lnSpc>
                <a:spcPct val="150000"/>
              </a:lnSpc>
              <a:spcBef>
                <a:spcPts val="600"/>
              </a:spcBef>
              <a:spcAft>
                <a:spcPts val="600"/>
              </a:spcAft>
              <a:buClrTx/>
              <a:buSzTx/>
              <a:buFontTx/>
              <a:buNone/>
              <a:tabLst/>
              <a:defRPr/>
            </a:pPr>
            <a:r>
              <a:rPr lang="en-AU" sz="1200" b="1" dirty="0">
                <a:solidFill>
                  <a:srgbClr val="000000"/>
                </a:solidFill>
                <a:effectLst/>
                <a:latin typeface="Arial" panose="020B0604020202020204" pitchFamily="34" charset="0"/>
                <a:ea typeface="Calibri" panose="020F0502020204030204" pitchFamily="34" charset="0"/>
              </a:rPr>
              <a:t>Too easy?</a:t>
            </a:r>
            <a:r>
              <a:rPr lang="en-AU" sz="1200" dirty="0">
                <a:solidFill>
                  <a:srgbClr val="000000"/>
                </a:solidFill>
                <a:effectLst/>
                <a:latin typeface="Arial" panose="020B0604020202020204" pitchFamily="34" charset="0"/>
                <a:ea typeface="Calibri" panose="020F0502020204030204" pitchFamily="34" charset="0"/>
              </a:rPr>
              <a:t> Students use the ideas from the brainstorm to rewrite their chosen problem.</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a:extLst>
              <a:ext uri="{FF2B5EF4-FFF2-40B4-BE49-F238E27FC236}">
                <a16:creationId xmlns:a16="http://schemas.microsoft.com/office/drawing/2014/main" id="{3B6BC203-395C-773E-ABD4-7879C529FEA0}"/>
              </a:ext>
            </a:extLst>
          </p:cNvPr>
          <p:cNvSpPr>
            <a:spLocks noGrp="1"/>
          </p:cNvSpPr>
          <p:nvPr>
            <p:ph type="sldNum" sz="quarter" idx="5"/>
          </p:nvPr>
        </p:nvSpPr>
        <p:spPr/>
        <p:txBody>
          <a:bodyPr/>
          <a:lstStyle/>
          <a:p>
            <a:fld id="{FB599EE2-7627-334C-B3AD-02BCA97A0C9D}" type="slidenum">
              <a:rPr lang="en-US" smtClean="0"/>
              <a:t>15</a:t>
            </a:fld>
            <a:endParaRPr lang="en-US" dirty="0"/>
          </a:p>
        </p:txBody>
      </p:sp>
    </p:spTree>
    <p:extLst>
      <p:ext uri="{BB962C8B-B14F-4D97-AF65-F5344CB8AC3E}">
        <p14:creationId xmlns:p14="http://schemas.microsoft.com/office/powerpoint/2010/main" val="78369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50000"/>
              </a:lnSpc>
              <a:spcBef>
                <a:spcPts val="500"/>
              </a:spcBef>
              <a:spcAft>
                <a:spcPts val="500"/>
              </a:spcAft>
              <a:buClrTx/>
              <a:buSzTx/>
              <a:buFont typeface="+mj-lt"/>
              <a:buNone/>
              <a:tabLst/>
              <a:defRPr/>
            </a:pPr>
            <a:r>
              <a:rPr lang="en-AU" sz="1200" dirty="0"/>
              <a:t>Reread the series of problems from ‘In the truck there were different things…’ to ‘from town to town to town, and back again.’ Ask students to spot any tension techniques in the text. </a:t>
            </a:r>
            <a:br>
              <a:rPr lang="en-AU" sz="1200" dirty="0"/>
            </a:br>
            <a:br>
              <a:rPr lang="en-AU" sz="1200" dirty="0"/>
            </a:br>
            <a:r>
              <a:rPr lang="en-AU" sz="1200" i="0" dirty="0"/>
              <a:t>Ask students to record examples of each technique in their workbooks. </a:t>
            </a:r>
            <a:r>
              <a:rPr lang="en-AU" sz="1200" dirty="0"/>
              <a:t>For example:</a:t>
            </a:r>
          </a:p>
          <a:p>
            <a:pPr marL="171450" marR="0" lvl="0" indent="-171450" algn="l" defTabSz="914400" rtl="0" eaLnBrk="1" fontAlgn="auto" latinLnBrk="0" hangingPunct="1">
              <a:lnSpc>
                <a:spcPct val="150000"/>
              </a:lnSpc>
              <a:spcBef>
                <a:spcPts val="500"/>
              </a:spcBef>
              <a:spcAft>
                <a:spcPts val="500"/>
              </a:spcAft>
              <a:buClrTx/>
              <a:buSzTx/>
              <a:buFont typeface="Arial" panose="020B0604020202020204" pitchFamily="34" charset="0"/>
              <a:buChar char="•"/>
              <a:tabLst/>
              <a:defRPr/>
            </a:pPr>
            <a:r>
              <a:rPr lang="en-AU" sz="1200" dirty="0"/>
              <a:t>Sensory details: </a:t>
            </a:r>
            <a:r>
              <a:rPr lang="en-AU" sz="1200" i="1" dirty="0"/>
              <a:t>He would switch off the radio and hum tunes from his home country, or tell Tinka about the food his nena used to make, way back.</a:t>
            </a:r>
          </a:p>
          <a:p>
            <a:pPr marL="171450" marR="0" lvl="0" indent="-171450" algn="l" defTabSz="914400" rtl="0" eaLnBrk="1" fontAlgn="auto" latinLnBrk="0" hangingPunct="1">
              <a:lnSpc>
                <a:spcPct val="150000"/>
              </a:lnSpc>
              <a:spcBef>
                <a:spcPts val="500"/>
              </a:spcBef>
              <a:spcAft>
                <a:spcPts val="500"/>
              </a:spcAft>
              <a:buClrTx/>
              <a:buSzTx/>
              <a:buFont typeface="Arial" panose="020B0604020202020204" pitchFamily="34" charset="0"/>
              <a:buChar char="•"/>
              <a:tabLst/>
              <a:defRPr/>
            </a:pPr>
            <a:r>
              <a:rPr lang="en-AU" sz="1200" dirty="0"/>
              <a:t>Short, sharp sentences: </a:t>
            </a:r>
            <a:r>
              <a:rPr lang="en-AU" sz="1200" i="1" dirty="0"/>
              <a:t>Here. There. Over. Under.</a:t>
            </a:r>
          </a:p>
          <a:p>
            <a:pPr marL="171450" marR="0" lvl="0" indent="-171450" algn="l" defTabSz="914400" rtl="0" eaLnBrk="1" fontAlgn="auto" latinLnBrk="0" hangingPunct="1">
              <a:lnSpc>
                <a:spcPct val="150000"/>
              </a:lnSpc>
              <a:spcBef>
                <a:spcPts val="500"/>
              </a:spcBef>
              <a:spcAft>
                <a:spcPts val="500"/>
              </a:spcAft>
              <a:buClrTx/>
              <a:buSzTx/>
              <a:buFont typeface="Arial" panose="020B0604020202020204" pitchFamily="34" charset="0"/>
              <a:buChar char="•"/>
              <a:tabLst/>
              <a:defRPr/>
            </a:pPr>
            <a:r>
              <a:rPr lang="en-AU" sz="1200" dirty="0"/>
              <a:t>Rule of Three: </a:t>
            </a:r>
            <a:r>
              <a:rPr lang="en-AU" sz="1200" i="1" dirty="0"/>
              <a:t>Other humans didn’t always understand Yacoub: his jokes, his words. His silences.</a:t>
            </a:r>
          </a:p>
          <a:p>
            <a:pPr marL="171450" marR="0" lvl="0" indent="-171450" algn="l" defTabSz="914400" rtl="0" eaLnBrk="1" fontAlgn="auto" latinLnBrk="0" hangingPunct="1">
              <a:lnSpc>
                <a:spcPct val="150000"/>
              </a:lnSpc>
              <a:spcBef>
                <a:spcPts val="500"/>
              </a:spcBef>
              <a:spcAft>
                <a:spcPts val="500"/>
              </a:spcAft>
              <a:buClrTx/>
              <a:buSzTx/>
              <a:buFont typeface="Arial" panose="020B0604020202020204" pitchFamily="34" charset="0"/>
              <a:buChar char="•"/>
              <a:tabLst/>
              <a:defRPr/>
            </a:pPr>
            <a:r>
              <a:rPr lang="en-AU" sz="1200" i="0" dirty="0"/>
              <a:t>Repetition: </a:t>
            </a:r>
            <a:r>
              <a:rPr lang="en-AU" sz="1200" i="1" dirty="0"/>
              <a:t>Here there over under here-there-over-under.</a:t>
            </a:r>
          </a:p>
          <a:p>
            <a:pPr marL="171450" marR="0" lvl="0" indent="-171450" algn="l" defTabSz="914400" rtl="0" eaLnBrk="1" fontAlgn="auto" latinLnBrk="0" hangingPunct="1">
              <a:lnSpc>
                <a:spcPct val="150000"/>
              </a:lnSpc>
              <a:spcBef>
                <a:spcPts val="500"/>
              </a:spcBef>
              <a:spcAft>
                <a:spcPts val="500"/>
              </a:spcAft>
              <a:buClrTx/>
              <a:buSzTx/>
              <a:buFont typeface="Arial" panose="020B0604020202020204" pitchFamily="34" charset="0"/>
              <a:buChar char="•"/>
              <a:tabLst/>
              <a:defRPr/>
            </a:pPr>
            <a:endParaRPr lang="en-AU" sz="1200" i="1" dirty="0"/>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Differentiation:</a:t>
            </a:r>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Too hard? </a:t>
            </a:r>
            <a:r>
              <a:rPr lang="en-AU" sz="1200" b="0" dirty="0">
                <a:solidFill>
                  <a:srgbClr val="000000"/>
                </a:solidFill>
                <a:effectLst/>
                <a:latin typeface="Arial" panose="020B0604020202020204" pitchFamily="34" charset="0"/>
                <a:ea typeface="Calibri" panose="020F0502020204030204" pitchFamily="34" charset="0"/>
              </a:rPr>
              <a:t>Write the examples above on sticky notes and ask students to match them to a tension technique.</a:t>
            </a:r>
          </a:p>
          <a:p>
            <a:pPr marL="0" marR="0" lvl="0" indent="0" algn="l" defTabSz="914400" rtl="0" eaLnBrk="1" fontAlgn="auto" latinLnBrk="0" hangingPunct="1">
              <a:lnSpc>
                <a:spcPct val="150000"/>
              </a:lnSpc>
              <a:spcBef>
                <a:spcPts val="600"/>
              </a:spcBef>
              <a:spcAft>
                <a:spcPts val="600"/>
              </a:spcAft>
              <a:buClrTx/>
              <a:buSzTx/>
              <a:buFontTx/>
              <a:buNone/>
              <a:tabLst/>
              <a:defRPr/>
            </a:pPr>
            <a:r>
              <a:rPr lang="en-AU" sz="1200" b="1" dirty="0">
                <a:solidFill>
                  <a:srgbClr val="000000"/>
                </a:solidFill>
                <a:effectLst/>
                <a:latin typeface="Arial" panose="020B0604020202020204" pitchFamily="34" charset="0"/>
                <a:ea typeface="Calibri" panose="020F0502020204030204" pitchFamily="34" charset="0"/>
              </a:rPr>
              <a:t>Too easy?</a:t>
            </a:r>
            <a:r>
              <a:rPr lang="en-AU" sz="1200" dirty="0">
                <a:solidFill>
                  <a:srgbClr val="000000"/>
                </a:solidFill>
                <a:effectLst/>
                <a:latin typeface="Arial" panose="020B0604020202020204" pitchFamily="34" charset="0"/>
                <a:ea typeface="Calibri" panose="020F0502020204030204" pitchFamily="34" charset="0"/>
              </a:rPr>
              <a:t> Students write a short paragraph describing the impact of each technique on the reader.</a:t>
            </a:r>
            <a:endParaRPr lang="en-AU" dirty="0"/>
          </a:p>
          <a:p>
            <a:endParaRPr lang="en-AU" dirty="0"/>
          </a:p>
        </p:txBody>
      </p:sp>
      <p:sp>
        <p:nvSpPr>
          <p:cNvPr id="4" name="Slide Number Placeholder 3"/>
          <p:cNvSpPr>
            <a:spLocks noGrp="1"/>
          </p:cNvSpPr>
          <p:nvPr>
            <p:ph type="sldNum" sz="quarter" idx="5"/>
          </p:nvPr>
        </p:nvSpPr>
        <p:spPr/>
        <p:txBody>
          <a:bodyPr/>
          <a:lstStyle/>
          <a:p>
            <a:fld id="{FB599EE2-7627-334C-B3AD-02BCA97A0C9D}" type="slidenum">
              <a:rPr lang="en-US" smtClean="0"/>
              <a:t>16</a:t>
            </a:fld>
            <a:endParaRPr lang="en-US" dirty="0"/>
          </a:p>
        </p:txBody>
      </p:sp>
    </p:spTree>
    <p:extLst>
      <p:ext uri="{BB962C8B-B14F-4D97-AF65-F5344CB8AC3E}">
        <p14:creationId xmlns:p14="http://schemas.microsoft.com/office/powerpoint/2010/main" val="9766547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7020A2-4E64-1624-0848-2BF83D5E4D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039BFF-4A98-8CEF-1E39-D6741EC626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13AF86-3C68-7FD0-F0BF-1A203E4F3ABA}"/>
              </a:ext>
            </a:extLst>
          </p:cNvPr>
          <p:cNvSpPr>
            <a:spLocks noGrp="1"/>
          </p:cNvSpPr>
          <p:nvPr>
            <p:ph type="body" idx="1"/>
          </p:nvPr>
        </p:nvSpPr>
        <p:spPr/>
        <p:txBody>
          <a:bodyPr/>
          <a:lstStyle/>
          <a:p>
            <a:r>
              <a:rPr lang="en-AU" dirty="0">
                <a:cs typeface="Calibri"/>
              </a:rPr>
              <a:t>Endings can really make or break a story. A great way to end a story is to link back to the beginning, this sophisticated technique is really satisfying to read.</a:t>
            </a:r>
          </a:p>
          <a:p>
            <a:endParaRPr lang="en-AU" dirty="0">
              <a:cs typeface="Calibri"/>
            </a:endParaRPr>
          </a:p>
          <a:p>
            <a:r>
              <a:rPr lang="en-AU" dirty="0">
                <a:cs typeface="Calibri"/>
              </a:rPr>
              <a:t>Let’s take a look at the circular ending in this story.</a:t>
            </a:r>
            <a:endParaRPr lang="en-AU" dirty="0"/>
          </a:p>
        </p:txBody>
      </p:sp>
      <p:sp>
        <p:nvSpPr>
          <p:cNvPr id="4" name="Slide Number Placeholder 3">
            <a:extLst>
              <a:ext uri="{FF2B5EF4-FFF2-40B4-BE49-F238E27FC236}">
                <a16:creationId xmlns:a16="http://schemas.microsoft.com/office/drawing/2014/main" id="{7E409537-F9A1-B60A-7457-E3698320505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B6D7F1-C015-4543-B57D-12590D3904DD}"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98713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Remind students that a great narrative ending has two parts:</a:t>
            </a:r>
          </a:p>
          <a:p>
            <a:endParaRPr lang="en-AU" dirty="0"/>
          </a:p>
          <a:p>
            <a:pPr marL="228600" indent="-228600">
              <a:spcBef>
                <a:spcPts val="1200"/>
              </a:spcBef>
              <a:buFont typeface="+mj-lt"/>
              <a:buAutoNum type="arabicPeriod"/>
            </a:pPr>
            <a:r>
              <a:rPr lang="en-US" sz="1200" dirty="0"/>
              <a:t>Action climax – the characters resolve the sticky situation.</a:t>
            </a:r>
          </a:p>
          <a:p>
            <a:pPr marL="228600" indent="-228600">
              <a:spcBef>
                <a:spcPts val="1200"/>
              </a:spcBef>
              <a:buFont typeface="+mj-lt"/>
              <a:buAutoNum type="arabicPeriod"/>
            </a:pPr>
            <a:r>
              <a:rPr lang="en-US" sz="1200" dirty="0"/>
              <a:t>Emotional resolution – wraps up the characters’ story and leaves the reader satisfied.</a:t>
            </a:r>
          </a:p>
          <a:p>
            <a:endParaRPr lang="en-AU" dirty="0"/>
          </a:p>
          <a:p>
            <a:r>
              <a:rPr lang="en-AU" dirty="0"/>
              <a:t>Reread the ending of </a:t>
            </a:r>
            <a:r>
              <a:rPr lang="en-AU" i="1" dirty="0"/>
              <a:t>The Truck Cat </a:t>
            </a:r>
            <a:r>
              <a:rPr lang="en-AU" i="0" dirty="0"/>
              <a:t>from ‘Then one day…’ to ‘home is </a:t>
            </a:r>
            <a:r>
              <a:rPr lang="en-AU" i="1" dirty="0"/>
              <a:t>everywhere</a:t>
            </a:r>
            <a:r>
              <a:rPr lang="en-AU" i="0" dirty="0"/>
              <a:t>’</a:t>
            </a:r>
            <a:r>
              <a:rPr lang="en-AU" i="1" dirty="0"/>
              <a:t>. </a:t>
            </a:r>
            <a:r>
              <a:rPr lang="en-AU" dirty="0"/>
              <a:t>Can students identify the action climax and the emotional resolution in </a:t>
            </a:r>
            <a:r>
              <a:rPr lang="en-AU" i="1" dirty="0"/>
              <a:t>The Truck Cat</a:t>
            </a:r>
            <a:r>
              <a:rPr lang="en-AU" i="0" dirty="0"/>
              <a:t>? For example:</a:t>
            </a:r>
          </a:p>
          <a:p>
            <a:pPr marL="342900" indent="-342900">
              <a:buFont typeface="+mj-lt"/>
              <a:buAutoNum type="arabicPeriod"/>
            </a:pPr>
            <a:r>
              <a:rPr lang="en-US" sz="1800" dirty="0"/>
              <a:t>Action climax – </a:t>
            </a:r>
            <a:r>
              <a:rPr lang="en-US" sz="1800" b="0" i="0" u="none" strike="noStrike" baseline="0" dirty="0">
                <a:solidFill>
                  <a:srgbClr val="57585A"/>
                </a:solidFill>
                <a:latin typeface="PT Sans" panose="020B0503020203020204" pitchFamily="34" charset="0"/>
              </a:rPr>
              <a:t>Yacoub and Tinka are reunited.</a:t>
            </a:r>
          </a:p>
          <a:p>
            <a:pPr marL="342900" indent="-342900">
              <a:buFont typeface="+mj-lt"/>
              <a:buAutoNum type="arabicPeriod"/>
            </a:pPr>
            <a:r>
              <a:rPr lang="en-US" sz="1800" b="0" i="0" u="none" strike="noStrike" baseline="0" dirty="0">
                <a:solidFill>
                  <a:srgbClr val="57585A"/>
                </a:solidFill>
                <a:latin typeface="PT Sans" panose="020B0503020203020204" pitchFamily="34" charset="0"/>
              </a:rPr>
              <a:t>Emotional resolution – </a:t>
            </a:r>
            <a:r>
              <a:rPr lang="en-AU" sz="1800" b="0" i="0" u="none" strike="noStrike" baseline="0" dirty="0">
                <a:solidFill>
                  <a:srgbClr val="57585A"/>
                </a:solidFill>
                <a:latin typeface="PT Sans" panose="020B0503020203020204" pitchFamily="34" charset="0"/>
              </a:rPr>
              <a:t>Yacoub and Mari fall in love and start a family with Tinka by their side. </a:t>
            </a:r>
            <a:endParaRPr lang="en-AU" i="0" dirty="0"/>
          </a:p>
          <a:p>
            <a:endParaRPr lang="en-AU" dirty="0"/>
          </a:p>
        </p:txBody>
      </p:sp>
      <p:sp>
        <p:nvSpPr>
          <p:cNvPr id="4" name="Slide Number Placeholder 3"/>
          <p:cNvSpPr>
            <a:spLocks noGrp="1"/>
          </p:cNvSpPr>
          <p:nvPr>
            <p:ph type="sldNum" sz="quarter" idx="5"/>
          </p:nvPr>
        </p:nvSpPr>
        <p:spPr/>
        <p:txBody>
          <a:bodyPr/>
          <a:lstStyle/>
          <a:p>
            <a:fld id="{FB599EE2-7627-334C-B3AD-02BCA97A0C9D}" type="slidenum">
              <a:rPr lang="en-US" smtClean="0"/>
              <a:t>18</a:t>
            </a:fld>
            <a:endParaRPr lang="en-US" dirty="0"/>
          </a:p>
        </p:txBody>
      </p:sp>
    </p:spTree>
    <p:extLst>
      <p:ext uri="{BB962C8B-B14F-4D97-AF65-F5344CB8AC3E}">
        <p14:creationId xmlns:p14="http://schemas.microsoft.com/office/powerpoint/2010/main" val="6522214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50000"/>
              </a:lnSpc>
              <a:spcBef>
                <a:spcPts val="500"/>
              </a:spcBef>
              <a:spcAft>
                <a:spcPts val="500"/>
              </a:spcAft>
              <a:buFont typeface="+mj-lt"/>
              <a:buNone/>
            </a:pPr>
            <a:r>
              <a:rPr lang="en-AU" sz="1200" dirty="0">
                <a:effectLst/>
                <a:latin typeface="Arial" panose="020B0604020202020204" pitchFamily="34" charset="0"/>
                <a:ea typeface="Calibri" panose="020F0502020204030204" pitchFamily="34" charset="0"/>
              </a:rPr>
              <a:t>Remind students that a circular ending links back to the beginning of the text.</a:t>
            </a:r>
          </a:p>
          <a:p>
            <a:pPr marL="0" lvl="0" indent="0">
              <a:lnSpc>
                <a:spcPct val="150000"/>
              </a:lnSpc>
              <a:spcBef>
                <a:spcPts val="500"/>
              </a:spcBef>
              <a:spcAft>
                <a:spcPts val="500"/>
              </a:spcAft>
              <a:buFont typeface="+mj-lt"/>
              <a:buNone/>
            </a:pPr>
            <a:endParaRPr lang="en-AU" sz="1200" dirty="0">
              <a:effectLst/>
              <a:latin typeface="Arial" panose="020B0604020202020204" pitchFamily="34" charset="0"/>
              <a:ea typeface="Calibri" panose="020F0502020204030204" pitchFamily="34" charset="0"/>
            </a:endParaRPr>
          </a:p>
          <a:p>
            <a:pPr marL="0" lvl="0" indent="0">
              <a:lnSpc>
                <a:spcPct val="150000"/>
              </a:lnSpc>
              <a:spcBef>
                <a:spcPts val="500"/>
              </a:spcBef>
              <a:spcAft>
                <a:spcPts val="500"/>
              </a:spcAft>
              <a:buFont typeface="+mj-lt"/>
              <a:buNone/>
            </a:pPr>
            <a:r>
              <a:rPr lang="en-AU" sz="1200" dirty="0">
                <a:effectLst/>
                <a:latin typeface="Arial" panose="020B0604020202020204" pitchFamily="34" charset="0"/>
                <a:ea typeface="Calibri" panose="020F0502020204030204" pitchFamily="34" charset="0"/>
              </a:rPr>
              <a:t>In small groups, ask students to discuss the ending of the story. How does the ending link back to the Sizzling Start? Does it wrap up the story and leave the reader feeling satisfied?</a:t>
            </a:r>
          </a:p>
          <a:p>
            <a:pPr marL="0" lvl="0" indent="0">
              <a:lnSpc>
                <a:spcPct val="150000"/>
              </a:lnSpc>
              <a:spcBef>
                <a:spcPts val="500"/>
              </a:spcBef>
              <a:spcAft>
                <a:spcPts val="500"/>
              </a:spcAft>
              <a:buFont typeface="+mj-lt"/>
              <a:buNone/>
            </a:pPr>
            <a:endParaRPr lang="en-AU" sz="1200" dirty="0">
              <a:effectLst/>
              <a:latin typeface="Arial" panose="020B0604020202020204" pitchFamily="34" charset="0"/>
              <a:ea typeface="Calibri" panose="020F0502020204030204" pitchFamily="34" charset="0"/>
            </a:endParaRPr>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Differentiation:</a:t>
            </a:r>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Too hard? </a:t>
            </a:r>
            <a:r>
              <a:rPr lang="en-AU" sz="1200" b="0" dirty="0">
                <a:solidFill>
                  <a:srgbClr val="000000"/>
                </a:solidFill>
                <a:effectLst/>
                <a:latin typeface="Arial" panose="020B0604020202020204" pitchFamily="34" charset="0"/>
                <a:ea typeface="Calibri" panose="020F0502020204030204" pitchFamily="34" charset="0"/>
              </a:rPr>
              <a:t>Discuss the circular ending and its impact on the reader as a whole class.</a:t>
            </a:r>
          </a:p>
          <a:p>
            <a:pPr marL="0" marR="0" lvl="0" indent="0" algn="l" defTabSz="914400" rtl="0" eaLnBrk="1" fontAlgn="auto" latinLnBrk="0" hangingPunct="1">
              <a:lnSpc>
                <a:spcPct val="150000"/>
              </a:lnSpc>
              <a:spcBef>
                <a:spcPts val="600"/>
              </a:spcBef>
              <a:spcAft>
                <a:spcPts val="600"/>
              </a:spcAft>
              <a:buClrTx/>
              <a:buSzTx/>
              <a:buFontTx/>
              <a:buNone/>
              <a:tabLst/>
              <a:defRPr/>
            </a:pPr>
            <a:r>
              <a:rPr lang="en-AU" sz="1200" b="1" dirty="0">
                <a:solidFill>
                  <a:srgbClr val="000000"/>
                </a:solidFill>
                <a:effectLst/>
                <a:latin typeface="Arial" panose="020B0604020202020204" pitchFamily="34" charset="0"/>
                <a:ea typeface="Calibri" panose="020F0502020204030204" pitchFamily="34" charset="0"/>
              </a:rPr>
              <a:t>Too easy?</a:t>
            </a:r>
            <a:r>
              <a:rPr lang="en-AU" sz="1200" dirty="0">
                <a:solidFill>
                  <a:srgbClr val="000000"/>
                </a:solidFill>
                <a:effectLst/>
                <a:latin typeface="Arial" panose="020B0604020202020204" pitchFamily="34" charset="0"/>
                <a:ea typeface="Calibri" panose="020F0502020204030204" pitchFamily="34" charset="0"/>
              </a:rPr>
              <a:t> Students find examples of other stories with a circular ending.</a:t>
            </a:r>
            <a:endParaRPr lang="en-AU" dirty="0"/>
          </a:p>
          <a:p>
            <a:pPr marL="0" lvl="0" indent="0">
              <a:lnSpc>
                <a:spcPct val="150000"/>
              </a:lnSpc>
              <a:spcBef>
                <a:spcPts val="500"/>
              </a:spcBef>
              <a:spcAft>
                <a:spcPts val="500"/>
              </a:spcAft>
              <a:buFont typeface="+mj-lt"/>
              <a:buNone/>
            </a:pPr>
            <a:endParaRPr lang="en-AU" sz="1200" dirty="0">
              <a:effectLst/>
              <a:latin typeface="Arial" panose="020B0604020202020204" pitchFamily="34" charset="0"/>
              <a:ea typeface="Calibri" panose="020F0502020204030204" pitchFamily="34" charset="0"/>
            </a:endParaRPr>
          </a:p>
          <a:p>
            <a:endParaRPr lang="en-AU" dirty="0"/>
          </a:p>
        </p:txBody>
      </p:sp>
      <p:sp>
        <p:nvSpPr>
          <p:cNvPr id="4" name="Slide Number Placeholder 3"/>
          <p:cNvSpPr>
            <a:spLocks noGrp="1"/>
          </p:cNvSpPr>
          <p:nvPr>
            <p:ph type="sldNum" sz="quarter" idx="5"/>
          </p:nvPr>
        </p:nvSpPr>
        <p:spPr/>
        <p:txBody>
          <a:bodyPr/>
          <a:lstStyle/>
          <a:p>
            <a:fld id="{FB599EE2-7627-334C-B3AD-02BCA97A0C9D}" type="slidenum">
              <a:rPr lang="en-US" smtClean="0"/>
              <a:t>19</a:t>
            </a:fld>
            <a:endParaRPr lang="en-US" dirty="0"/>
          </a:p>
        </p:txBody>
      </p:sp>
    </p:spTree>
    <p:extLst>
      <p:ext uri="{BB962C8B-B14F-4D97-AF65-F5344CB8AC3E}">
        <p14:creationId xmlns:p14="http://schemas.microsoft.com/office/powerpoint/2010/main" val="42726113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baseline="0" dirty="0">
                <a:solidFill>
                  <a:srgbClr val="211D1E"/>
                </a:solidFill>
                <a:latin typeface="Roboto" panose="02000000000000000000" pitchFamily="2" charset="0"/>
              </a:rPr>
              <a:t>Talk through the learning intentions with your students.</a:t>
            </a:r>
          </a:p>
          <a:p>
            <a:endParaRPr lang="en-US" sz="1000" b="0" i="0" u="none" strike="noStrike" baseline="0" dirty="0">
              <a:solidFill>
                <a:srgbClr val="211D1E"/>
              </a:solidFill>
              <a:latin typeface="Roboto" panose="02000000000000000000" pitchFamily="2"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dirty="0">
                <a:effectLst/>
                <a:latin typeface="Arial" panose="020B0604020202020204" pitchFamily="34" charset="0"/>
                <a:ea typeface="Calibri" panose="020F0502020204030204" pitchFamily="34" charset="0"/>
              </a:rPr>
              <a:t>Through the study of </a:t>
            </a:r>
            <a:r>
              <a:rPr lang="en-AU" sz="1200" i="1" dirty="0">
                <a:effectLst/>
                <a:latin typeface="Arial" panose="020B0604020202020204" pitchFamily="34" charset="0"/>
                <a:ea typeface="Calibri" panose="020F0502020204030204" pitchFamily="34" charset="0"/>
              </a:rPr>
              <a:t>The Truck Cat, </a:t>
            </a:r>
            <a:r>
              <a:rPr lang="en-AU" sz="1200" dirty="0">
                <a:effectLst/>
                <a:latin typeface="Arial" panose="020B0604020202020204" pitchFamily="34" charset="0"/>
                <a:ea typeface="Calibri" panose="020F0502020204030204" pitchFamily="34" charset="0"/>
              </a:rPr>
              <a:t>students will:</a:t>
            </a:r>
          </a:p>
          <a:p>
            <a:pPr marL="171450" indent="-171450">
              <a:lnSpc>
                <a:spcPct val="115000"/>
              </a:lnSpc>
              <a:buFont typeface="Arial" panose="020B0604020202020204" pitchFamily="34" charset="0"/>
              <a:buChar char="•"/>
            </a:pPr>
            <a:r>
              <a:rPr lang="en-AU" sz="1200" dirty="0"/>
              <a:t>understand the structure and features of a narrative text.</a:t>
            </a:r>
          </a:p>
          <a:p>
            <a:pPr marL="171450" indent="-171450">
              <a:lnSpc>
                <a:spcPct val="115000"/>
              </a:lnSpc>
              <a:buFont typeface="Arial" panose="020B0604020202020204" pitchFamily="34" charset="0"/>
              <a:buChar char="•"/>
            </a:pPr>
            <a:r>
              <a:rPr lang="en-AU" sz="1200" dirty="0"/>
              <a:t>know how to analyse the techniques the author has used.</a:t>
            </a:r>
          </a:p>
          <a:p>
            <a:pPr marL="171450" indent="-171450">
              <a:lnSpc>
                <a:spcPct val="115000"/>
              </a:lnSpc>
              <a:buFont typeface="Arial" panose="020B0604020202020204" pitchFamily="34" charset="0"/>
              <a:buChar char="•"/>
            </a:pPr>
            <a:r>
              <a:rPr lang="en-AU" sz="1200" dirty="0"/>
              <a:t>be able to plan, draft and revise your own story.</a:t>
            </a:r>
          </a:p>
          <a:p>
            <a:endParaRPr lang="en-AU" dirty="0"/>
          </a:p>
        </p:txBody>
      </p:sp>
      <p:sp>
        <p:nvSpPr>
          <p:cNvPr id="4" name="Slide Number Placeholder 3"/>
          <p:cNvSpPr>
            <a:spLocks noGrp="1"/>
          </p:cNvSpPr>
          <p:nvPr>
            <p:ph type="sldNum" sz="quarter" idx="5"/>
          </p:nvPr>
        </p:nvSpPr>
        <p:spPr/>
        <p:txBody>
          <a:bodyPr/>
          <a:lstStyle/>
          <a:p>
            <a:fld id="{FB599EE2-7627-334C-B3AD-02BCA97A0C9D}" type="slidenum">
              <a:rPr lang="en-US" smtClean="0"/>
              <a:t>2</a:t>
            </a:fld>
            <a:endParaRPr lang="en-US" dirty="0"/>
          </a:p>
        </p:txBody>
      </p:sp>
    </p:spTree>
    <p:extLst>
      <p:ext uri="{BB962C8B-B14F-4D97-AF65-F5344CB8AC3E}">
        <p14:creationId xmlns:p14="http://schemas.microsoft.com/office/powerpoint/2010/main" val="34893499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50000"/>
              </a:lnSpc>
              <a:spcBef>
                <a:spcPts val="500"/>
              </a:spcBef>
              <a:spcAft>
                <a:spcPts val="500"/>
              </a:spcAft>
              <a:buFont typeface="+mj-lt"/>
              <a:buNone/>
            </a:pPr>
            <a:r>
              <a:rPr lang="en-AU" sz="1200" dirty="0">
                <a:effectLst/>
                <a:latin typeface="Arial" panose="020B0604020202020204" pitchFamily="34" charset="0"/>
                <a:ea typeface="Calibri" panose="020F0502020204030204" pitchFamily="34" charset="0"/>
              </a:rPr>
              <a:t>Ask students to close their eyes and imagine that they are Yacoub. Think about how they feel at the end of the story. </a:t>
            </a:r>
          </a:p>
          <a:p>
            <a:pPr marL="0" lvl="0" indent="0">
              <a:lnSpc>
                <a:spcPct val="150000"/>
              </a:lnSpc>
              <a:spcBef>
                <a:spcPts val="500"/>
              </a:spcBef>
              <a:spcAft>
                <a:spcPts val="500"/>
              </a:spcAft>
              <a:buFont typeface="+mj-lt"/>
              <a:buNone/>
            </a:pPr>
            <a:endParaRPr lang="en-AU" sz="1200" dirty="0">
              <a:effectLst/>
              <a:latin typeface="Arial" panose="020B0604020202020204" pitchFamily="34" charset="0"/>
              <a:ea typeface="Calibri" panose="020F0502020204030204" pitchFamily="34" charset="0"/>
            </a:endParaRPr>
          </a:p>
          <a:p>
            <a:pPr marL="0" lvl="0" indent="0">
              <a:lnSpc>
                <a:spcPct val="150000"/>
              </a:lnSpc>
              <a:spcBef>
                <a:spcPts val="500"/>
              </a:spcBef>
              <a:spcAft>
                <a:spcPts val="500"/>
              </a:spcAft>
              <a:buFont typeface="+mj-lt"/>
              <a:buNone/>
            </a:pPr>
            <a:r>
              <a:rPr lang="en-AU" sz="1200" dirty="0">
                <a:effectLst/>
                <a:latin typeface="Arial" panose="020B0604020202020204" pitchFamily="34" charset="0"/>
                <a:ea typeface="Calibri" panose="020F0502020204030204" pitchFamily="34" charset="0"/>
              </a:rPr>
              <a:t>Compare these feelings to how Yacoub felt at the beginning of the story when he was lonely and homesick.</a:t>
            </a:r>
          </a:p>
          <a:p>
            <a:pPr marL="0" lvl="0" indent="0">
              <a:lnSpc>
                <a:spcPct val="150000"/>
              </a:lnSpc>
              <a:spcBef>
                <a:spcPts val="500"/>
              </a:spcBef>
              <a:spcAft>
                <a:spcPts val="500"/>
              </a:spcAft>
              <a:buFont typeface="+mj-lt"/>
              <a:buNone/>
            </a:pPr>
            <a:endParaRPr lang="en-AU" sz="1200" dirty="0">
              <a:effectLst/>
              <a:latin typeface="Arial" panose="020B0604020202020204" pitchFamily="34" charset="0"/>
              <a:ea typeface="Calibri" panose="020F0502020204030204" pitchFamily="34" charset="0"/>
            </a:endParaRPr>
          </a:p>
          <a:p>
            <a:pPr marL="0" lvl="0" indent="0">
              <a:lnSpc>
                <a:spcPct val="150000"/>
              </a:lnSpc>
              <a:spcBef>
                <a:spcPts val="500"/>
              </a:spcBef>
              <a:spcAft>
                <a:spcPts val="500"/>
              </a:spcAft>
              <a:buFont typeface="+mj-lt"/>
              <a:buNone/>
            </a:pPr>
            <a:r>
              <a:rPr lang="en-AU" sz="1200" dirty="0">
                <a:effectLst/>
                <a:latin typeface="Arial" panose="020B0604020202020204" pitchFamily="34" charset="0"/>
                <a:ea typeface="Calibri" panose="020F0502020204030204" pitchFamily="34" charset="0"/>
              </a:rPr>
              <a:t>Discuss how Yacoub’s character has changed from the beginning to the end of the narrative:</a:t>
            </a:r>
            <a:endParaRPr lang="en-AU"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What else do we find out about Yacoub as the story unfolds?</a:t>
            </a:r>
          </a:p>
          <a:p>
            <a:pPr marL="171450" indent="-171450">
              <a:buFont typeface="Arial" panose="020B0604020202020204" pitchFamily="34" charset="0"/>
              <a:buChar char="•"/>
            </a:pPr>
            <a:r>
              <a:rPr lang="en-AU" dirty="0"/>
              <a:t>What makes us care about him? </a:t>
            </a:r>
          </a:p>
          <a:p>
            <a:pPr marL="171450" indent="-171450">
              <a:buFont typeface="Arial" panose="020B0604020202020204" pitchFamily="34" charset="0"/>
              <a:buChar char="•"/>
            </a:pPr>
            <a:r>
              <a:rPr lang="en-AU" dirty="0"/>
              <a:t>How does this change the way we think about the character? </a:t>
            </a:r>
          </a:p>
          <a:p>
            <a:endParaRPr lang="en-AU" dirty="0"/>
          </a:p>
          <a:p>
            <a:r>
              <a:rPr lang="en-AU" dirty="0"/>
              <a:t>Get students to reflect on how Yacoub’s character development relates to the main message that they identified in Activity 2.</a:t>
            </a:r>
            <a:endParaRPr lang="en-AU" sz="1200" dirty="0">
              <a:effectLst/>
              <a:latin typeface="Arial" panose="020B0604020202020204" pitchFamily="34" charset="0"/>
              <a:ea typeface="Calibri" panose="020F0502020204030204" pitchFamily="34" charset="0"/>
            </a:endParaRPr>
          </a:p>
          <a:p>
            <a:endParaRPr lang="en-AU" dirty="0"/>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Differentiation:</a:t>
            </a:r>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Too hard?</a:t>
            </a:r>
            <a:r>
              <a:rPr lang="en-AU" sz="1200" dirty="0">
                <a:solidFill>
                  <a:srgbClr val="000000"/>
                </a:solidFill>
                <a:effectLst/>
                <a:latin typeface="Arial" panose="020B0604020202020204" pitchFamily="34" charset="0"/>
                <a:ea typeface="Calibri" panose="020F0502020204030204" pitchFamily="34" charset="0"/>
              </a:rPr>
              <a:t> Students discuss Yacoub’s character development in pairs.</a:t>
            </a:r>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Too easy?</a:t>
            </a:r>
            <a:r>
              <a:rPr lang="en-AU" sz="1200" dirty="0">
                <a:solidFill>
                  <a:srgbClr val="000000"/>
                </a:solidFill>
                <a:effectLst/>
                <a:latin typeface="Arial" panose="020B0604020202020204" pitchFamily="34" charset="0"/>
                <a:ea typeface="Calibri" panose="020F0502020204030204" pitchFamily="34" charset="0"/>
              </a:rPr>
              <a:t> Students repeat the activity for Tinka.</a:t>
            </a:r>
          </a:p>
          <a:p>
            <a:endParaRPr lang="en-AU" dirty="0"/>
          </a:p>
        </p:txBody>
      </p:sp>
      <p:sp>
        <p:nvSpPr>
          <p:cNvPr id="4" name="Slide Number Placeholder 3"/>
          <p:cNvSpPr>
            <a:spLocks noGrp="1"/>
          </p:cNvSpPr>
          <p:nvPr>
            <p:ph type="sldNum" sz="quarter" idx="5"/>
          </p:nvPr>
        </p:nvSpPr>
        <p:spPr/>
        <p:txBody>
          <a:bodyPr/>
          <a:lstStyle/>
          <a:p>
            <a:fld id="{FB599EE2-7627-334C-B3AD-02BCA97A0C9D}" type="slidenum">
              <a:rPr lang="en-US" smtClean="0"/>
              <a:t>20</a:t>
            </a:fld>
            <a:endParaRPr lang="en-US" dirty="0"/>
          </a:p>
        </p:txBody>
      </p:sp>
    </p:spTree>
    <p:extLst>
      <p:ext uri="{BB962C8B-B14F-4D97-AF65-F5344CB8AC3E}">
        <p14:creationId xmlns:p14="http://schemas.microsoft.com/office/powerpoint/2010/main" val="27418281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u="none" dirty="0">
                <a:latin typeface="+mn-lt"/>
              </a:rPr>
              <a:t>Now that students have explored the mentor text, it’s time to get them to use the techniques they have learnt in their own writing.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B6D7F1-C015-4543-B57D-12590D3904DD}"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40913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Arial" panose="020B0604020202020204" pitchFamily="34" charset="0"/>
                <a:ea typeface="Calibri" panose="020F0502020204030204" pitchFamily="34" charset="0"/>
              </a:rPr>
              <a:t>Explain that students are going to plan and write a sequel to </a:t>
            </a:r>
            <a:r>
              <a:rPr lang="en-AU" sz="1200" i="1" dirty="0">
                <a:effectLst/>
                <a:latin typeface="Arial" panose="020B0604020202020204" pitchFamily="34" charset="0"/>
                <a:ea typeface="Calibri" panose="020F0502020204030204" pitchFamily="34" charset="0"/>
              </a:rPr>
              <a:t>The Truck Cat </a:t>
            </a:r>
            <a:r>
              <a:rPr lang="en-AU" sz="1200" i="0" dirty="0">
                <a:effectLst/>
                <a:latin typeface="Arial" panose="020B0604020202020204" pitchFamily="34" charset="0"/>
                <a:ea typeface="Calibri" panose="020F0502020204030204" pitchFamily="34" charset="0"/>
              </a:rPr>
              <a:t>that has a circular ending.</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As a class, brainstorm ideas for the problems that Yacoub and Tinka might face in their new life. For example: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Tinka gets jealous of the new baby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Yacoub is away a lot, so Mari gets lonely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Yacoub and Mari decide to return to their home country, but they can’t take Tinka.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b="1" dirty="0">
              <a:solidFill>
                <a:srgbClr val="000000"/>
              </a:solidFill>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dirty="0">
                <a:solidFill>
                  <a:srgbClr val="000000"/>
                </a:solidFill>
                <a:effectLst/>
                <a:latin typeface="Arial" panose="020B0604020202020204" pitchFamily="34" charset="0"/>
                <a:ea typeface="Calibri" panose="020F0502020204030204" pitchFamily="34" charset="0"/>
              </a:rPr>
              <a:t>Remind students that they need to come up with the right-sized idea for their short story.</a:t>
            </a:r>
          </a:p>
          <a:p>
            <a:endParaRPr lang="en-AU" sz="1200" b="1" dirty="0">
              <a:solidFill>
                <a:srgbClr val="000000"/>
              </a:solidFill>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dirty="0"/>
              <a:t>NOTE: Keep the ideas from the class brainstorm as students will need to refer back to them in the next activity.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599EE2-7627-334C-B3AD-02BCA97A0C9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38743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50000"/>
              </a:lnSpc>
              <a:spcBef>
                <a:spcPts val="500"/>
              </a:spcBef>
              <a:spcAft>
                <a:spcPts val="500"/>
              </a:spcAft>
              <a:buFont typeface="+mj-lt"/>
              <a:buNone/>
            </a:pPr>
            <a:r>
              <a:rPr lang="en-AU" sz="1800" dirty="0">
                <a:effectLst/>
                <a:latin typeface="Arial" panose="020B0604020202020204" pitchFamily="34" charset="0"/>
                <a:ea typeface="Calibri" panose="020F0502020204030204" pitchFamily="34" charset="0"/>
              </a:rPr>
              <a:t>Model creating a plan for the sequel using the Narrative Story Graph template provided (link in slide). Write ideas onto sticky notes and place them on the story graph. Review how ideas can be changed by replacing one sticky note with another or moving the sticky notes around to create a logical sequence.</a:t>
            </a:r>
          </a:p>
          <a:p>
            <a:pPr marL="0" lvl="0" indent="0">
              <a:lnSpc>
                <a:spcPct val="150000"/>
              </a:lnSpc>
              <a:spcBef>
                <a:spcPts val="500"/>
              </a:spcBef>
              <a:spcAft>
                <a:spcPts val="500"/>
              </a:spcAft>
              <a:buFont typeface="+mj-lt"/>
              <a:buNone/>
            </a:pPr>
            <a:endParaRPr lang="en-AU" sz="1800" dirty="0">
              <a:effectLst/>
              <a:latin typeface="Arial" panose="020B0604020202020204" pitchFamily="34" charset="0"/>
              <a:ea typeface="Calibri" panose="020F0502020204030204" pitchFamily="34" charset="0"/>
            </a:endParaRPr>
          </a:p>
          <a:p>
            <a:pPr marL="0" lvl="0" indent="0">
              <a:lnSpc>
                <a:spcPct val="150000"/>
              </a:lnSpc>
              <a:spcBef>
                <a:spcPts val="500"/>
              </a:spcBef>
              <a:spcAft>
                <a:spcPts val="500"/>
              </a:spcAft>
              <a:buFont typeface="+mj-lt"/>
              <a:buNone/>
            </a:pPr>
            <a:r>
              <a:rPr lang="en-AU" sz="1800" dirty="0">
                <a:effectLst/>
                <a:latin typeface="Arial" panose="020B0604020202020204" pitchFamily="34" charset="0"/>
                <a:ea typeface="Calibri" panose="020F0502020204030204" pitchFamily="34" charset="0"/>
              </a:rPr>
              <a:t>Ask students to form small groups and give each group an A3 printout of the Narrative Story Graph template and some sticky notes. Students brainstorm ideas together and plot their best ideas on the graph to create a plan for their sequel. Remind the students to link back to the start in their ending.</a:t>
            </a:r>
          </a:p>
          <a:p>
            <a:pPr marL="0" lvl="0" indent="0">
              <a:lnSpc>
                <a:spcPct val="150000"/>
              </a:lnSpc>
              <a:spcBef>
                <a:spcPts val="500"/>
              </a:spcBef>
              <a:spcAft>
                <a:spcPts val="500"/>
              </a:spcAft>
              <a:buFont typeface="+mj-lt"/>
              <a:buNone/>
            </a:pPr>
            <a:endParaRPr lang="en-AU" sz="1800" dirty="0">
              <a:effectLst/>
              <a:latin typeface="Arial" panose="020B0604020202020204" pitchFamily="34" charset="0"/>
              <a:ea typeface="Calibri" panose="020F0502020204030204" pitchFamily="34" charset="0"/>
            </a:endParaRPr>
          </a:p>
          <a:p>
            <a:pPr marL="0" lvl="0" indent="0">
              <a:lnSpc>
                <a:spcPct val="150000"/>
              </a:lnSpc>
              <a:spcBef>
                <a:spcPts val="500"/>
              </a:spcBef>
              <a:spcAft>
                <a:spcPts val="500"/>
              </a:spcAft>
              <a:buFont typeface="+mj-lt"/>
              <a:buNone/>
            </a:pPr>
            <a:r>
              <a:rPr lang="en-AU" sz="1800" dirty="0">
                <a:effectLst/>
                <a:latin typeface="Arial" panose="020B0604020202020204" pitchFamily="34" charset="0"/>
                <a:ea typeface="Calibri" panose="020F0502020204030204" pitchFamily="34" charset="0"/>
              </a:rPr>
              <a:t>Students share their plan with another group. Students take turns to ask clarifying questions on the ideas and events within the narrative and provide feedback on each other’s work. Give students time to apply feedback and revise their plan.</a:t>
            </a:r>
          </a:p>
          <a:p>
            <a:pPr marL="0" lvl="0" indent="0">
              <a:lnSpc>
                <a:spcPct val="150000"/>
              </a:lnSpc>
              <a:spcBef>
                <a:spcPts val="500"/>
              </a:spcBef>
              <a:spcAft>
                <a:spcPts val="500"/>
              </a:spcAft>
              <a:buFont typeface="+mj-lt"/>
              <a:buNone/>
            </a:pPr>
            <a:endParaRPr lang="en-AU" sz="1800" dirty="0">
              <a:effectLst/>
              <a:latin typeface="Arial" panose="020B0604020202020204" pitchFamily="34" charset="0"/>
              <a:ea typeface="Calibri" panose="020F0502020204030204" pitchFamily="34" charset="0"/>
            </a:endParaRPr>
          </a:p>
          <a:p>
            <a:pPr marL="0" lvl="0" indent="0">
              <a:lnSpc>
                <a:spcPct val="150000"/>
              </a:lnSpc>
              <a:spcBef>
                <a:spcPts val="500"/>
              </a:spcBef>
              <a:spcAft>
                <a:spcPts val="500"/>
              </a:spcAft>
              <a:buFont typeface="+mj-lt"/>
              <a:buNone/>
            </a:pPr>
            <a:r>
              <a:rPr lang="en-AU" sz="1800" b="1" dirty="0">
                <a:effectLst/>
                <a:latin typeface="Arial" panose="020B0604020202020204" pitchFamily="34" charset="0"/>
                <a:ea typeface="Calibri" panose="020F0502020204030204" pitchFamily="34" charset="0"/>
              </a:rPr>
              <a:t>Differentiation:</a:t>
            </a:r>
          </a:p>
          <a:p>
            <a:pPr>
              <a:lnSpc>
                <a:spcPct val="150000"/>
              </a:lnSpc>
              <a:spcBef>
                <a:spcPts val="600"/>
              </a:spcBef>
              <a:spcAft>
                <a:spcPts val="600"/>
              </a:spcAft>
            </a:pPr>
            <a:r>
              <a:rPr lang="en-AU" sz="1800" b="1" dirty="0">
                <a:solidFill>
                  <a:srgbClr val="000000"/>
                </a:solidFill>
                <a:effectLst/>
                <a:latin typeface="Arial" panose="020B0604020202020204" pitchFamily="34" charset="0"/>
                <a:ea typeface="Calibri" panose="020F0502020204030204" pitchFamily="34" charset="0"/>
              </a:rPr>
              <a:t>Too hard?</a:t>
            </a:r>
            <a:r>
              <a:rPr lang="en-AU" sz="1800" dirty="0">
                <a:solidFill>
                  <a:srgbClr val="000000"/>
                </a:solidFill>
                <a:effectLst/>
                <a:latin typeface="Arial" panose="020B0604020202020204" pitchFamily="34" charset="0"/>
                <a:ea typeface="Calibri" panose="020F0502020204030204" pitchFamily="34" charset="0"/>
              </a:rPr>
              <a:t> Students come up with one problem (a sticky situation) and plot their ideas on this simpler template: www.sevenstepswriting.com/download/narrative-story-graph-template-beginner/?wpdmdl=52512.</a:t>
            </a:r>
          </a:p>
          <a:p>
            <a:pPr>
              <a:lnSpc>
                <a:spcPct val="150000"/>
              </a:lnSpc>
              <a:spcBef>
                <a:spcPts val="600"/>
              </a:spcBef>
              <a:spcAft>
                <a:spcPts val="600"/>
              </a:spcAft>
            </a:pPr>
            <a:r>
              <a:rPr lang="en-AU" sz="1800" b="1" dirty="0">
                <a:solidFill>
                  <a:srgbClr val="000000"/>
                </a:solidFill>
                <a:effectLst/>
                <a:latin typeface="Arial" panose="020B0604020202020204" pitchFamily="34" charset="0"/>
                <a:ea typeface="Calibri" panose="020F0502020204030204" pitchFamily="34" charset="0"/>
              </a:rPr>
              <a:t>Too easy? </a:t>
            </a:r>
            <a:r>
              <a:rPr lang="en-AU" sz="1800" b="0" dirty="0">
                <a:solidFill>
                  <a:srgbClr val="000000"/>
                </a:solidFill>
                <a:effectLst/>
                <a:latin typeface="Arial" panose="020B0604020202020204" pitchFamily="34" charset="0"/>
                <a:ea typeface="Calibri" panose="020F0502020204030204" pitchFamily="34" charset="0"/>
              </a:rPr>
              <a:t>Students plan their story independently.</a:t>
            </a:r>
            <a:endParaRPr lang="en-AU" sz="1800" b="0" dirty="0">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1" dirty="0"/>
              <a:t>NOTE: Make sure that students keep their story graph as they will use it in the next activity.</a:t>
            </a:r>
          </a:p>
          <a:p>
            <a:pPr marL="0" indent="0">
              <a:buFont typeface="Arial" panose="020B0604020202020204" pitchFamily="34" charset="0"/>
              <a:buNone/>
            </a:pPr>
            <a:endParaRPr lang="en-AU" i="1" dirty="0"/>
          </a:p>
          <a:p>
            <a:endParaRPr lang="en-AU" i="0" dirty="0"/>
          </a:p>
          <a:p>
            <a:pPr marL="171450" indent="-171450">
              <a:buFont typeface="Arial" panose="020B0604020202020204" pitchFamily="34" charset="0"/>
              <a:buChar char="•"/>
            </a:pPr>
            <a:endParaRPr lang="en-AU" i="1" dirty="0"/>
          </a:p>
          <a:p>
            <a:pPr marL="171450" indent="-171450">
              <a:buFont typeface="Arial" panose="020B0604020202020204" pitchFamily="34" charset="0"/>
              <a:buChar char="•"/>
            </a:pPr>
            <a:endParaRPr lang="en-AU" i="1" dirty="0"/>
          </a:p>
          <a:p>
            <a:endParaRPr lang="en-AU" i="1" dirty="0"/>
          </a:p>
          <a:p>
            <a:endParaRPr lang="en-AU" dirty="0"/>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599EE2-7627-334C-B3AD-02BCA97A0C9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08014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CBB66-6B34-40F1-3C51-426BE337B4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C17131-323D-AE53-B04A-5535A1B0DB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BF40FB-14F9-7C45-F4B2-C0AC25AC118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Reread the opening pages of </a:t>
            </a:r>
            <a:r>
              <a:rPr lang="en-AU" i="1" dirty="0"/>
              <a:t>The Truck Cat </a:t>
            </a:r>
            <a:r>
              <a:rPr lang="en-AU" i="0" dirty="0"/>
              <a:t>and revisit how it introduces the main characters and the setting.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i="0" dirty="0"/>
              <a:t>Get</a:t>
            </a:r>
            <a:r>
              <a:rPr lang="en-AU" dirty="0"/>
              <a:t> students to revisit their story graph from the previous activity</a:t>
            </a:r>
            <a:r>
              <a:rPr lang="en-AU" sz="1200" b="0" u="none" dirty="0">
                <a:latin typeface="+mn-lt"/>
              </a:rPr>
              <a:t>. Give students time to discuss and refine their ideas for a Sizzling Start with a partner before they start 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0" u="none" dirty="0">
              <a:latin typeface="+mn-lt"/>
            </a:endParaRPr>
          </a:p>
          <a:p>
            <a:r>
              <a:rPr lang="en-AU" dirty="0"/>
              <a:t>Working individually, students write a Sizzling Start to their story that introduces the characters and the setting. </a:t>
            </a:r>
          </a:p>
          <a:p>
            <a:endParaRPr lang="en-AU" i="0" dirty="0"/>
          </a:p>
          <a:p>
            <a:r>
              <a:rPr lang="en-AU" i="0" dirty="0"/>
              <a:t>Remind students to use the Sizzling Starts techniques they have learnt to engage the reader and add backfill information to orient the reader. Backfill can be a separate scene after the Sizzling Start or it can be drip-fed as the action unfolds.</a:t>
            </a:r>
          </a:p>
          <a:p>
            <a:endParaRPr lang="en-AU" i="0" dirty="0"/>
          </a:p>
          <a:p>
            <a:r>
              <a:rPr lang="en-AU" b="1" i="0" dirty="0"/>
              <a:t>Differentiation:</a:t>
            </a:r>
          </a:p>
          <a:p>
            <a:pPr marL="0" indent="0">
              <a:buFont typeface="Arial" panose="020B0604020202020204" pitchFamily="34" charset="0"/>
              <a:buNone/>
            </a:pPr>
            <a:r>
              <a:rPr lang="en-AU" b="1" i="0" dirty="0"/>
              <a:t>Too hard? </a:t>
            </a:r>
            <a:r>
              <a:rPr lang="en-US" sz="1800" dirty="0">
                <a:solidFill>
                  <a:srgbClr val="000000"/>
                </a:solidFill>
                <a:effectLst/>
                <a:latin typeface="Arial" panose="020B0604020202020204" pitchFamily="34" charset="0"/>
                <a:ea typeface="Calibri" panose="020F0502020204030204" pitchFamily="34" charset="0"/>
              </a:rPr>
              <a:t>Facilitate use of text-to-speech technology or audio recording to produce the text.</a:t>
            </a:r>
            <a:endParaRPr lang="en-AU" sz="1800" b="1" i="0" dirty="0">
              <a:solidFill>
                <a:srgbClr val="000000"/>
              </a:solidFill>
              <a:effectLst/>
              <a:latin typeface="Arial" panose="020B0604020202020204" pitchFamily="34" charset="0"/>
              <a:ea typeface="Calibri" panose="020F0502020204030204" pitchFamily="34" charset="0"/>
            </a:endParaRPr>
          </a:p>
          <a:p>
            <a:pPr marL="0" indent="0">
              <a:buFont typeface="Arial" panose="020B0604020202020204" pitchFamily="34" charset="0"/>
              <a:buNone/>
            </a:pPr>
            <a:r>
              <a:rPr lang="en-AU" b="1" i="0" dirty="0"/>
              <a:t>Too easy? </a:t>
            </a:r>
            <a:r>
              <a:rPr lang="en-AU" sz="1200" dirty="0">
                <a:solidFill>
                  <a:srgbClr val="000000"/>
                </a:solidFill>
                <a:effectLst/>
                <a:latin typeface="Arial" panose="020B0604020202020204" pitchFamily="34" charset="0"/>
                <a:ea typeface="Calibri" panose="020F0502020204030204" pitchFamily="34" charset="0"/>
              </a:rPr>
              <a:t>Students feedback on each other’s work and then revise their Sizzling Starts.</a:t>
            </a:r>
            <a:endParaRPr lang="en-AU" sz="1200" dirty="0">
              <a:effectLst/>
              <a:latin typeface="Arial" panose="020B0604020202020204" pitchFamily="34" charset="0"/>
              <a:ea typeface="Calibri" panose="020F0502020204030204" pitchFamily="34" charset="0"/>
            </a:endParaRPr>
          </a:p>
          <a:p>
            <a:pPr marL="171450" indent="-171450">
              <a:buFont typeface="Arial" panose="020B0604020202020204" pitchFamily="34" charset="0"/>
              <a:buChar char="•"/>
            </a:pPr>
            <a:endParaRPr lang="en-AU"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1" dirty="0"/>
              <a:t>NOTE: Make sure that students keep their Sizzling Start as they will revise it later in the unit.</a:t>
            </a:r>
          </a:p>
          <a:p>
            <a:pPr marL="0" indent="0">
              <a:buFont typeface="Arial" panose="020B0604020202020204" pitchFamily="34" charset="0"/>
              <a:buNone/>
            </a:pPr>
            <a:endParaRPr lang="en-AU" i="1" dirty="0"/>
          </a:p>
          <a:p>
            <a:endParaRPr lang="en-AU" i="0" dirty="0"/>
          </a:p>
          <a:p>
            <a:pPr marL="171450" indent="-171450">
              <a:buFont typeface="Arial" panose="020B0604020202020204" pitchFamily="34" charset="0"/>
              <a:buChar char="•"/>
            </a:pPr>
            <a:endParaRPr lang="en-AU" i="1" dirty="0"/>
          </a:p>
          <a:p>
            <a:pPr marL="171450" indent="-171450">
              <a:buFont typeface="Arial" panose="020B0604020202020204" pitchFamily="34" charset="0"/>
              <a:buChar char="•"/>
            </a:pPr>
            <a:endParaRPr lang="en-AU" i="1" dirty="0"/>
          </a:p>
          <a:p>
            <a:endParaRPr lang="en-AU" i="1" dirty="0"/>
          </a:p>
          <a:p>
            <a:endParaRPr lang="en-AU" dirty="0"/>
          </a:p>
          <a:p>
            <a:endParaRPr lang="en-AU" dirty="0"/>
          </a:p>
        </p:txBody>
      </p:sp>
      <p:sp>
        <p:nvSpPr>
          <p:cNvPr id="4" name="Slide Number Placeholder 3">
            <a:extLst>
              <a:ext uri="{FF2B5EF4-FFF2-40B4-BE49-F238E27FC236}">
                <a16:creationId xmlns:a16="http://schemas.microsoft.com/office/drawing/2014/main" id="{6368FF49-9BCB-1AD8-C32E-3C61C56A4C9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599EE2-7627-334C-B3AD-02BCA97A0C9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57341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50000"/>
              </a:lnSpc>
              <a:spcBef>
                <a:spcPts val="500"/>
              </a:spcBef>
              <a:spcAft>
                <a:spcPts val="500"/>
              </a:spcAft>
              <a:buFont typeface="+mj-lt"/>
              <a:buNone/>
            </a:pPr>
            <a:r>
              <a:rPr lang="en-AU" sz="1800" dirty="0">
                <a:effectLst/>
                <a:latin typeface="Arial" panose="020B0604020202020204" pitchFamily="34" charset="0"/>
                <a:ea typeface="Calibri" panose="020F0502020204030204" pitchFamily="34" charset="0"/>
              </a:rPr>
              <a:t>Revisit the series of problems in </a:t>
            </a:r>
            <a:r>
              <a:rPr lang="en-AU" sz="1800" i="1" dirty="0">
                <a:effectLst/>
                <a:latin typeface="Arial" panose="020B0604020202020204" pitchFamily="34" charset="0"/>
                <a:ea typeface="Calibri" panose="020F0502020204030204" pitchFamily="34" charset="0"/>
              </a:rPr>
              <a:t>The Truck Cat </a:t>
            </a:r>
            <a:r>
              <a:rPr lang="en-AU" sz="1800" dirty="0">
                <a:effectLst/>
                <a:latin typeface="Arial" panose="020B0604020202020204" pitchFamily="34" charset="0"/>
                <a:ea typeface="Calibri" panose="020F0502020204030204" pitchFamily="34" charset="0"/>
              </a:rPr>
              <a:t>and discuss the importance of sequencing the problems or events in logical order:</a:t>
            </a:r>
          </a:p>
          <a:p>
            <a:pPr marL="285750" lvl="0" indent="-285750">
              <a:lnSpc>
                <a:spcPct val="150000"/>
              </a:lnSpc>
              <a:spcBef>
                <a:spcPts val="500"/>
              </a:spcBef>
              <a:spcAft>
                <a:spcPts val="500"/>
              </a:spcAft>
              <a:buFont typeface="Arial" panose="020B0604020202020204" pitchFamily="34" charset="0"/>
              <a:buChar char="•"/>
            </a:pPr>
            <a:r>
              <a:rPr lang="en-US" sz="1800" b="1" i="0" u="none" strike="noStrike" baseline="0" dirty="0">
                <a:solidFill>
                  <a:srgbClr val="57585A"/>
                </a:solidFill>
                <a:latin typeface="PT Sans" panose="020B0503020203020204" pitchFamily="34" charset="0"/>
              </a:rPr>
              <a:t>Pebble:</a:t>
            </a:r>
            <a:r>
              <a:rPr lang="en-US" sz="1800" b="0" i="0" u="none" strike="noStrike" baseline="0" dirty="0">
                <a:solidFill>
                  <a:srgbClr val="57585A"/>
                </a:solidFill>
                <a:latin typeface="PT Sans" panose="020B0503020203020204" pitchFamily="34" charset="0"/>
              </a:rPr>
              <a:t> Yacoub misses his home country.</a:t>
            </a:r>
          </a:p>
          <a:p>
            <a:pPr marL="285750" lvl="0" indent="-285750">
              <a:lnSpc>
                <a:spcPct val="150000"/>
              </a:lnSpc>
              <a:spcBef>
                <a:spcPts val="500"/>
              </a:spcBef>
              <a:spcAft>
                <a:spcPts val="500"/>
              </a:spcAft>
              <a:buFont typeface="Arial" panose="020B0604020202020204" pitchFamily="34" charset="0"/>
              <a:buChar char="•"/>
            </a:pPr>
            <a:r>
              <a:rPr lang="en-US" sz="1800" b="1" i="0" u="none" strike="noStrike" baseline="0" dirty="0">
                <a:solidFill>
                  <a:srgbClr val="57585A"/>
                </a:solidFill>
                <a:latin typeface="PT Sans" panose="020B0503020203020204" pitchFamily="34" charset="0"/>
              </a:rPr>
              <a:t>Rock:</a:t>
            </a:r>
            <a:r>
              <a:rPr lang="en-US" sz="1800" b="0" i="0" u="none" strike="noStrike" baseline="0" dirty="0">
                <a:solidFill>
                  <a:srgbClr val="57585A"/>
                </a:solidFill>
                <a:latin typeface="PT Sans" panose="020B0503020203020204" pitchFamily="34" charset="0"/>
              </a:rPr>
              <a:t> Tinka chases a butterfly and almost gets run over.</a:t>
            </a:r>
          </a:p>
          <a:p>
            <a:pPr marL="285750" lvl="0" indent="-285750">
              <a:lnSpc>
                <a:spcPct val="150000"/>
              </a:lnSpc>
              <a:spcBef>
                <a:spcPts val="500"/>
              </a:spcBef>
              <a:spcAft>
                <a:spcPts val="500"/>
              </a:spcAft>
              <a:buFont typeface="Arial" panose="020B0604020202020204" pitchFamily="34" charset="0"/>
              <a:buChar char="•"/>
            </a:pPr>
            <a:r>
              <a:rPr lang="en-US" sz="1800" b="1" i="0" u="none" strike="noStrike" baseline="0" dirty="0">
                <a:solidFill>
                  <a:srgbClr val="57585A"/>
                </a:solidFill>
                <a:latin typeface="PT Sans" panose="020B0503020203020204" pitchFamily="34" charset="0"/>
              </a:rPr>
              <a:t>Boulder:</a:t>
            </a:r>
            <a:r>
              <a:rPr lang="en-US" sz="1800" b="0" i="0" u="none" strike="noStrike" baseline="0" dirty="0">
                <a:solidFill>
                  <a:srgbClr val="57585A"/>
                </a:solidFill>
                <a:latin typeface="PT Sans" panose="020B0503020203020204" pitchFamily="34" charset="0"/>
              </a:rPr>
              <a:t> Tinka and Yacoub are separated and they worry about each other.</a:t>
            </a:r>
          </a:p>
          <a:p>
            <a:pPr marL="0" lvl="0" indent="0">
              <a:lnSpc>
                <a:spcPct val="150000"/>
              </a:lnSpc>
              <a:spcBef>
                <a:spcPts val="500"/>
              </a:spcBef>
              <a:spcAft>
                <a:spcPts val="500"/>
              </a:spcAft>
              <a:buFont typeface="+mj-lt"/>
              <a:buNone/>
            </a:pPr>
            <a:endParaRPr lang="en-AU" sz="1800" dirty="0">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50000"/>
              </a:lnSpc>
              <a:spcBef>
                <a:spcPts val="500"/>
              </a:spcBef>
              <a:spcAft>
                <a:spcPts val="500"/>
              </a:spcAft>
              <a:buClrTx/>
              <a:buSzTx/>
              <a:buFont typeface="+mj-lt"/>
              <a:buNone/>
              <a:tabLst/>
              <a:defRPr/>
            </a:pPr>
            <a:r>
              <a:rPr lang="en-AU" sz="1800" dirty="0"/>
              <a:t>Get students to revisit their plan and discuss their ideas for the pebble, rock and boulder with a partner. Have they gradually build tension by escalating the problems?</a:t>
            </a:r>
          </a:p>
          <a:p>
            <a:pPr marL="0" lvl="0" indent="0">
              <a:lnSpc>
                <a:spcPct val="150000"/>
              </a:lnSpc>
              <a:spcBef>
                <a:spcPts val="500"/>
              </a:spcBef>
              <a:spcAft>
                <a:spcPts val="500"/>
              </a:spcAft>
              <a:buFont typeface="+mj-lt"/>
              <a:buNone/>
            </a:pPr>
            <a:endParaRPr lang="en-AU" sz="1800" dirty="0">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800" dirty="0"/>
              <a:t>Working individually, students write the pebble, rock and boulder scenes. Remind them that they need to make the reader believe that the main character</a:t>
            </a:r>
            <a:r>
              <a:rPr lang="en-US" sz="1800" dirty="0"/>
              <a:t> might fail during these moments of tension.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800" b="1" dirty="0">
              <a:solidFill>
                <a:srgbClr val="000000"/>
              </a:solidFill>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800" b="1" i="0" dirty="0"/>
              <a:t>Differentiation:</a:t>
            </a:r>
          </a:p>
          <a:p>
            <a:pPr marL="0" indent="0">
              <a:buFont typeface="Arial" panose="020B0604020202020204" pitchFamily="34" charset="0"/>
              <a:buNone/>
            </a:pPr>
            <a:r>
              <a:rPr lang="en-AU" sz="1800" b="1" i="0" dirty="0"/>
              <a:t>Too hard? </a:t>
            </a:r>
            <a:r>
              <a:rPr lang="en-AU" sz="2800" dirty="0">
                <a:solidFill>
                  <a:srgbClr val="000000"/>
                </a:solidFill>
                <a:effectLst/>
                <a:latin typeface="Arial" panose="020B0604020202020204" pitchFamily="34" charset="0"/>
                <a:ea typeface="Calibri" panose="020F0502020204030204" pitchFamily="34" charset="0"/>
              </a:rPr>
              <a:t>Students write one tension scene about their sticky situation.</a:t>
            </a:r>
            <a:endParaRPr lang="en-AU" sz="2800" b="1" i="0" dirty="0">
              <a:solidFill>
                <a:srgbClr val="000000"/>
              </a:solidFill>
              <a:effectLst/>
              <a:latin typeface="Arial" panose="020B0604020202020204" pitchFamily="34" charset="0"/>
              <a:ea typeface="Calibri" panose="020F0502020204030204" pitchFamily="34" charset="0"/>
            </a:endParaRPr>
          </a:p>
          <a:p>
            <a:pPr marL="0" indent="0">
              <a:buFont typeface="Arial" panose="020B0604020202020204" pitchFamily="34" charset="0"/>
              <a:buNone/>
            </a:pPr>
            <a:r>
              <a:rPr lang="en-AU" sz="1800" b="1" i="0" dirty="0"/>
              <a:t>Too easy? </a:t>
            </a:r>
            <a:r>
              <a:rPr lang="en-AU" sz="1800" dirty="0">
                <a:solidFill>
                  <a:srgbClr val="000000"/>
                </a:solidFill>
                <a:effectLst/>
                <a:latin typeface="Arial" panose="020B0604020202020204" pitchFamily="34" charset="0"/>
                <a:ea typeface="Calibri" panose="020F0502020204030204" pitchFamily="34" charset="0"/>
              </a:rPr>
              <a:t>Students feedback on each other’s work and then revise their tension scenes.</a:t>
            </a:r>
            <a:endParaRPr lang="en-AU" sz="1800" dirty="0">
              <a:effectLst/>
              <a:latin typeface="Arial" panose="020B0604020202020204" pitchFamily="34" charset="0"/>
              <a:ea typeface="Calibri" panose="020F0502020204030204" pitchFamily="34" charset="0"/>
            </a:endParaRPr>
          </a:p>
          <a:p>
            <a:pPr marL="0" indent="0">
              <a:buFont typeface="Arial" panose="020B0604020202020204" pitchFamily="34" charset="0"/>
              <a:buNone/>
            </a:pPr>
            <a:endParaRPr lang="en-AU"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1" dirty="0"/>
              <a:t>NOTE: Make sure that students keep their tension scenes as they will revise them later in the unit.</a:t>
            </a:r>
          </a:p>
          <a:p>
            <a:pPr marL="171450" indent="-171450">
              <a:buFont typeface="Arial" panose="020B0604020202020204" pitchFamily="34" charset="0"/>
              <a:buChar char="•"/>
            </a:pPr>
            <a:endParaRPr lang="en-AU" i="1" dirty="0"/>
          </a:p>
          <a:p>
            <a:endParaRPr lang="en-AU" i="1" dirty="0"/>
          </a:p>
          <a:p>
            <a:endParaRPr lang="en-AU" dirty="0"/>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599EE2-7627-334C-B3AD-02BCA97A0C9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12460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50000"/>
              </a:lnSpc>
              <a:spcBef>
                <a:spcPts val="500"/>
              </a:spcBef>
              <a:spcAft>
                <a:spcPts val="500"/>
              </a:spcAft>
              <a:buFont typeface="+mj-lt"/>
              <a:buNone/>
            </a:pPr>
            <a:r>
              <a:rPr lang="en-AU" sz="1200" dirty="0">
                <a:effectLst/>
                <a:latin typeface="+mn-lt"/>
                <a:ea typeface="+mn-ea"/>
              </a:rPr>
              <a:t>Remind students that a circular ending should:</a:t>
            </a:r>
          </a:p>
          <a:p>
            <a:pPr marL="285750" lvl="0" indent="-285750">
              <a:lnSpc>
                <a:spcPct val="150000"/>
              </a:lnSpc>
              <a:spcBef>
                <a:spcPts val="500"/>
              </a:spcBef>
              <a:spcAft>
                <a:spcPts val="500"/>
              </a:spcAft>
              <a:buFont typeface="Arial" panose="020B0604020202020204" pitchFamily="34" charset="0"/>
              <a:buChar char="•"/>
            </a:pPr>
            <a:r>
              <a:rPr lang="en-AU" sz="1800" dirty="0">
                <a:effectLst/>
                <a:latin typeface="Arial" panose="020B0604020202020204" pitchFamily="34" charset="0"/>
                <a:ea typeface="Calibri" panose="020F0502020204030204" pitchFamily="34" charset="0"/>
              </a:rPr>
              <a:t>link back to the beginning </a:t>
            </a:r>
          </a:p>
          <a:p>
            <a:pPr marL="285750" lvl="0" indent="-285750">
              <a:lnSpc>
                <a:spcPct val="150000"/>
              </a:lnSpc>
              <a:spcBef>
                <a:spcPts val="500"/>
              </a:spcBef>
              <a:spcAft>
                <a:spcPts val="500"/>
              </a:spcAft>
              <a:buFont typeface="Arial" panose="020B0604020202020204" pitchFamily="34" charset="0"/>
              <a:buChar char="•"/>
            </a:pPr>
            <a:r>
              <a:rPr lang="en-AU" sz="1800" dirty="0">
                <a:effectLst/>
                <a:latin typeface="Arial" panose="020B0604020202020204" pitchFamily="34" charset="0"/>
                <a:ea typeface="Calibri" panose="020F0502020204030204" pitchFamily="34" charset="0"/>
              </a:rPr>
              <a:t>resolve the problems faced by the character (action climax)</a:t>
            </a:r>
          </a:p>
          <a:p>
            <a:pPr marL="285750" marR="0" lvl="0" indent="-285750" algn="l" defTabSz="914400" rtl="0" eaLnBrk="1" fontAlgn="auto" latinLnBrk="0" hangingPunct="1">
              <a:lnSpc>
                <a:spcPct val="150000"/>
              </a:lnSpc>
              <a:spcBef>
                <a:spcPts val="500"/>
              </a:spcBef>
              <a:spcAft>
                <a:spcPts val="500"/>
              </a:spcAft>
              <a:buClrTx/>
              <a:buSzTx/>
              <a:buFont typeface="Arial" panose="020B0604020202020204" pitchFamily="34" charset="0"/>
              <a:buChar char="•"/>
              <a:tabLst/>
              <a:defRPr/>
            </a:pPr>
            <a:r>
              <a:rPr lang="en-AU" sz="1800" dirty="0">
                <a:effectLst/>
                <a:latin typeface="Arial" panose="020B0604020202020204" pitchFamily="34" charset="0"/>
                <a:ea typeface="Calibri" panose="020F0502020204030204" pitchFamily="34" charset="0"/>
              </a:rPr>
              <a:t>show a change in character traits (emotional resolution).</a:t>
            </a:r>
          </a:p>
          <a:p>
            <a:pPr marL="0" marR="0" lvl="0" indent="0" algn="l" defTabSz="914400" rtl="0" eaLnBrk="1" fontAlgn="auto" latinLnBrk="0" hangingPunct="1">
              <a:lnSpc>
                <a:spcPct val="150000"/>
              </a:lnSpc>
              <a:spcBef>
                <a:spcPts val="500"/>
              </a:spcBef>
              <a:spcAft>
                <a:spcPts val="500"/>
              </a:spcAft>
              <a:buClrTx/>
              <a:buSzTx/>
              <a:buFont typeface="Arial" panose="020B0604020202020204" pitchFamily="34" charset="0"/>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Get students to revisit their plan and discuss their ideas for an Exciting Ending with a partner.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Working individually, students write a circular ending with an action climax and an emotional resolution</a:t>
            </a:r>
            <a:r>
              <a:rPr lang="en-US" sz="1200" dirty="0"/>
              <a:t>.</a:t>
            </a:r>
          </a:p>
          <a:p>
            <a:endParaRPr lang="en-AU" i="0" dirty="0"/>
          </a:p>
          <a:p>
            <a:r>
              <a:rPr lang="en-AU" i="0" dirty="0"/>
              <a:t>Remind students that they need to resolve the problems in the action climax and wrap up the character’s story in the emotional resolution.</a:t>
            </a:r>
          </a:p>
          <a:p>
            <a:endParaRPr lang="en-AU"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1" i="0" dirty="0"/>
              <a:t>Differentiation:</a:t>
            </a:r>
          </a:p>
          <a:p>
            <a:pPr marL="0" indent="0">
              <a:buFont typeface="Arial" panose="020B0604020202020204" pitchFamily="34" charset="0"/>
              <a:buNone/>
            </a:pPr>
            <a:r>
              <a:rPr lang="en-AU" sz="1200" b="1" i="0" dirty="0"/>
              <a:t>Too hard? </a:t>
            </a:r>
            <a:r>
              <a:rPr lang="en-US" sz="1800" dirty="0">
                <a:solidFill>
                  <a:srgbClr val="000000"/>
                </a:solidFill>
                <a:effectLst/>
                <a:latin typeface="Arial" panose="020B0604020202020204" pitchFamily="34" charset="0"/>
                <a:ea typeface="Calibri" panose="020F0502020204030204" pitchFamily="34" charset="0"/>
              </a:rPr>
              <a:t>Facilitate use of text-to-speech technology or audio recording to produce the text.</a:t>
            </a:r>
            <a:endParaRPr lang="en-AU" sz="1800" b="1" i="0" dirty="0">
              <a:solidFill>
                <a:srgbClr val="000000"/>
              </a:solidFill>
              <a:effectLst/>
              <a:latin typeface="Arial" panose="020B0604020202020204" pitchFamily="34" charset="0"/>
              <a:ea typeface="Calibri" panose="020F0502020204030204" pitchFamily="34" charset="0"/>
            </a:endParaRPr>
          </a:p>
          <a:p>
            <a:pPr marL="0" indent="0">
              <a:buFont typeface="Arial" panose="020B0604020202020204" pitchFamily="34" charset="0"/>
              <a:buNone/>
            </a:pPr>
            <a:r>
              <a:rPr lang="en-AU" sz="1200" b="1" i="0" dirty="0"/>
              <a:t>Too easy? </a:t>
            </a:r>
            <a:r>
              <a:rPr lang="en-AU" sz="1200" dirty="0">
                <a:solidFill>
                  <a:srgbClr val="000000"/>
                </a:solidFill>
                <a:effectLst/>
                <a:latin typeface="Arial" panose="020B0604020202020204" pitchFamily="34" charset="0"/>
                <a:ea typeface="Calibri" panose="020F0502020204030204" pitchFamily="34" charset="0"/>
              </a:rPr>
              <a:t>Students feedback on each other’s work and then revise their Exciting Ending.</a:t>
            </a:r>
            <a:endParaRPr lang="en-AU" sz="1200" dirty="0">
              <a:effectLst/>
              <a:latin typeface="Arial" panose="020B0604020202020204" pitchFamily="34" charset="0"/>
              <a:ea typeface="Calibri" panose="020F0502020204030204" pitchFamily="34" charset="0"/>
            </a:endParaRPr>
          </a:p>
          <a:p>
            <a:pPr marL="0" indent="0">
              <a:buFont typeface="Arial" panose="020B0604020202020204" pitchFamily="34" charset="0"/>
              <a:buNone/>
            </a:pPr>
            <a:endParaRPr lang="en-AU" i="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1" dirty="0"/>
              <a:t>NOTE: Make sure that students keep their Exciting Ending as they will revise it later in the unit.</a:t>
            </a:r>
          </a:p>
          <a:p>
            <a:pPr marL="171450" indent="-171450">
              <a:buFont typeface="Arial" panose="020B0604020202020204" pitchFamily="34" charset="0"/>
              <a:buChar char="•"/>
            </a:pPr>
            <a:endParaRPr lang="en-AU"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i="0" dirty="0"/>
          </a:p>
          <a:p>
            <a:endParaRPr lang="en-AU" i="0" dirty="0"/>
          </a:p>
          <a:p>
            <a:pPr marL="0" indent="0">
              <a:buFont typeface="Arial" panose="020B0604020202020204" pitchFamily="34" charset="0"/>
              <a:buNone/>
            </a:pPr>
            <a:endParaRPr lang="en-AU" i="1" dirty="0"/>
          </a:p>
          <a:p>
            <a:pPr marL="0" indent="0">
              <a:buFont typeface="Arial" panose="020B0604020202020204" pitchFamily="34" charset="0"/>
              <a:buNone/>
            </a:pPr>
            <a:endParaRPr lang="en-AU" i="1" dirty="0"/>
          </a:p>
          <a:p>
            <a:pPr marL="171450" indent="-171450">
              <a:buFont typeface="Arial" panose="020B0604020202020204" pitchFamily="34" charset="0"/>
              <a:buChar char="•"/>
            </a:pPr>
            <a:endParaRPr lang="en-AU" i="1" dirty="0"/>
          </a:p>
          <a:p>
            <a:endParaRPr lang="en-AU" i="1" dirty="0"/>
          </a:p>
          <a:p>
            <a:endParaRPr lang="en-AU" dirty="0"/>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599EE2-7627-334C-B3AD-02BCA97A0C9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70418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FD4A9-0FE4-3703-9AEE-28DAF3B818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B44FC8-2732-E369-822E-E28BB2ADF0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640182-792C-57EC-753D-DE2C0083D0E9}"/>
              </a:ext>
            </a:extLst>
          </p:cNvPr>
          <p:cNvSpPr>
            <a:spLocks noGrp="1"/>
          </p:cNvSpPr>
          <p:nvPr>
            <p:ph type="body" idx="1"/>
          </p:nvPr>
        </p:nvSpPr>
        <p:spPr/>
        <p:txBody>
          <a:bodyPr/>
          <a:lstStyle/>
          <a:p>
            <a:r>
              <a:rPr lang="en-AU" dirty="0"/>
              <a:t>Professional writers spend about a third of their time editing and redrafting their work. This is an important part of the creative process and can make a huge difference to a piece of writing.</a:t>
            </a:r>
          </a:p>
          <a:p>
            <a:endParaRPr lang="en-AU" dirty="0"/>
          </a:p>
          <a:p>
            <a:r>
              <a:rPr lang="en-AU" dirty="0"/>
              <a:t>Let’s get students to use what they have learnt to revise and improve their story.</a:t>
            </a:r>
          </a:p>
          <a:p>
            <a:endParaRPr lang="en-AU" dirty="0"/>
          </a:p>
        </p:txBody>
      </p:sp>
      <p:sp>
        <p:nvSpPr>
          <p:cNvPr id="4" name="Slide Number Placeholder 3">
            <a:extLst>
              <a:ext uri="{FF2B5EF4-FFF2-40B4-BE49-F238E27FC236}">
                <a16:creationId xmlns:a16="http://schemas.microsoft.com/office/drawing/2014/main" id="{728132A9-1A8F-FB6F-91B7-DF0C821B40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B6D7F1-C015-4543-B57D-12590D3904DD}"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380968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500"/>
              </a:spcBef>
              <a:spcAft>
                <a:spcPts val="500"/>
              </a:spcAft>
              <a:buFontTx/>
              <a:buNone/>
            </a:pPr>
            <a:r>
              <a:rPr lang="en-US" sz="1200" b="0" u="none" strike="noStrike" kern="1200" dirty="0">
                <a:solidFill>
                  <a:srgbClr val="0000FF"/>
                </a:solidFill>
                <a:effectLst/>
                <a:latin typeface="+mn-lt"/>
                <a:cs typeface="+mn-cs"/>
              </a:rPr>
              <a:t>As a class, reflect on the different activities students have done so far and the techniques they have learnt from reading </a:t>
            </a:r>
            <a:r>
              <a:rPr lang="en-US" sz="1200" b="0" i="1" u="none" strike="noStrike" kern="1200" dirty="0">
                <a:solidFill>
                  <a:srgbClr val="0000FF"/>
                </a:solidFill>
                <a:effectLst/>
                <a:latin typeface="+mn-lt"/>
                <a:cs typeface="+mn-cs"/>
              </a:rPr>
              <a:t>The Truck Cat</a:t>
            </a:r>
            <a:r>
              <a:rPr lang="en-US" sz="1200" b="0" u="none" strike="noStrike" kern="1200" dirty="0">
                <a:solidFill>
                  <a:srgbClr val="0000FF"/>
                </a:solidFill>
                <a:effectLst/>
                <a:latin typeface="+mn-lt"/>
                <a:cs typeface="+mn-cs"/>
              </a:rPr>
              <a:t>. </a:t>
            </a:r>
          </a:p>
          <a:p>
            <a:pPr>
              <a:lnSpc>
                <a:spcPct val="150000"/>
              </a:lnSpc>
              <a:spcBef>
                <a:spcPts val="500"/>
              </a:spcBef>
              <a:spcAft>
                <a:spcPts val="500"/>
              </a:spcAft>
              <a:buFontTx/>
              <a:buNone/>
            </a:pPr>
            <a:endParaRPr lang="en-US" sz="1200" b="0" u="none" strike="noStrike" kern="1200" dirty="0">
              <a:solidFill>
                <a:srgbClr val="0000FF"/>
              </a:solidFill>
              <a:effectLst/>
              <a:latin typeface="+mn-lt"/>
              <a:cs typeface="+mn-cs"/>
            </a:endParaRPr>
          </a:p>
          <a:p>
            <a:pPr>
              <a:lnSpc>
                <a:spcPct val="150000"/>
              </a:lnSpc>
              <a:spcBef>
                <a:spcPts val="500"/>
              </a:spcBef>
              <a:spcAft>
                <a:spcPts val="500"/>
              </a:spcAft>
              <a:buFontTx/>
              <a:buNone/>
            </a:pPr>
            <a:r>
              <a:rPr lang="en-US" sz="1200" b="0" u="none" strike="noStrike" kern="1200" dirty="0">
                <a:solidFill>
                  <a:srgbClr val="0000FF"/>
                </a:solidFill>
                <a:effectLst/>
                <a:latin typeface="+mn-lt"/>
                <a:cs typeface="+mn-cs"/>
              </a:rPr>
              <a:t>Discuss what makes a great narrative text and create a list of success criteria. For example:</a:t>
            </a:r>
          </a:p>
          <a:p>
            <a:pPr marL="171450" marR="0" lvl="0" indent="-171450" algn="l" defTabSz="914400" rtl="0" eaLnBrk="1" fontAlgn="auto" latinLnBrk="0" hangingPunct="1">
              <a:lnSpc>
                <a:spcPct val="150000"/>
              </a:lnSpc>
              <a:spcBef>
                <a:spcPts val="500"/>
              </a:spcBef>
              <a:spcAft>
                <a:spcPts val="500"/>
              </a:spcAft>
              <a:buClrTx/>
              <a:buSzTx/>
              <a:buFont typeface="Arial" panose="020B0604020202020204" pitchFamily="34" charset="0"/>
              <a:buChar char="•"/>
              <a:tabLst/>
              <a:defRPr/>
            </a:pPr>
            <a:r>
              <a:rPr lang="en-US" sz="1200" b="0" u="none" strike="noStrike" kern="1200" dirty="0">
                <a:solidFill>
                  <a:srgbClr val="0000FF"/>
                </a:solidFill>
                <a:effectLst/>
                <a:latin typeface="+mn-lt"/>
                <a:cs typeface="+mn-cs"/>
              </a:rPr>
              <a:t>A Sizzling Start that immediately grabs the reader’s attention.</a:t>
            </a:r>
          </a:p>
          <a:p>
            <a:pPr marL="171450" indent="-171450">
              <a:lnSpc>
                <a:spcPct val="150000"/>
              </a:lnSpc>
              <a:spcBef>
                <a:spcPts val="500"/>
              </a:spcBef>
              <a:spcAft>
                <a:spcPts val="500"/>
              </a:spcAft>
              <a:buFont typeface="Arial" panose="020B0604020202020204" pitchFamily="34" charset="0"/>
              <a:buChar char="•"/>
            </a:pPr>
            <a:r>
              <a:rPr lang="en-US" sz="1200" b="0" u="none" strike="noStrike" kern="1200" dirty="0">
                <a:solidFill>
                  <a:srgbClr val="0000FF"/>
                </a:solidFill>
                <a:effectLst/>
                <a:latin typeface="+mn-lt"/>
                <a:cs typeface="+mn-cs"/>
              </a:rPr>
              <a:t>A problem or series of problems that build tension.</a:t>
            </a:r>
          </a:p>
          <a:p>
            <a:pPr marL="171450" indent="-171450">
              <a:lnSpc>
                <a:spcPct val="150000"/>
              </a:lnSpc>
              <a:spcBef>
                <a:spcPts val="500"/>
              </a:spcBef>
              <a:spcAft>
                <a:spcPts val="500"/>
              </a:spcAft>
              <a:buFont typeface="Arial" panose="020B0604020202020204" pitchFamily="34" charset="0"/>
              <a:buChar char="•"/>
            </a:pPr>
            <a:r>
              <a:rPr lang="en-US" sz="1200" b="0" u="none" strike="noStrike" kern="1200" dirty="0">
                <a:solidFill>
                  <a:srgbClr val="0000FF"/>
                </a:solidFill>
                <a:effectLst/>
                <a:latin typeface="+mn-lt"/>
                <a:cs typeface="+mn-cs"/>
              </a:rPr>
              <a:t>An Exciting Ending that has an action climax and an emotional resolution.</a:t>
            </a:r>
          </a:p>
          <a:p>
            <a:pPr marL="171450" indent="-171450">
              <a:lnSpc>
                <a:spcPct val="150000"/>
              </a:lnSpc>
              <a:spcBef>
                <a:spcPts val="500"/>
              </a:spcBef>
              <a:spcAft>
                <a:spcPts val="500"/>
              </a:spcAft>
              <a:buFont typeface="Arial" panose="020B0604020202020204" pitchFamily="34" charset="0"/>
              <a:buChar char="•"/>
            </a:pPr>
            <a:r>
              <a:rPr lang="en-US" sz="1200" b="0" u="none" strike="noStrike" kern="1200" dirty="0">
                <a:solidFill>
                  <a:srgbClr val="0000FF"/>
                </a:solidFill>
                <a:effectLst/>
                <a:latin typeface="+mn-lt"/>
                <a:cs typeface="+mn-cs"/>
              </a:rPr>
              <a:t>A circular ending that links back to the beginning.</a:t>
            </a:r>
          </a:p>
          <a:p>
            <a:pPr marL="171450" indent="-171450">
              <a:lnSpc>
                <a:spcPct val="150000"/>
              </a:lnSpc>
              <a:spcBef>
                <a:spcPts val="500"/>
              </a:spcBef>
              <a:spcAft>
                <a:spcPts val="500"/>
              </a:spcAft>
              <a:buFont typeface="Arial" panose="020B0604020202020204" pitchFamily="34" charset="0"/>
              <a:buChar char="•"/>
            </a:pPr>
            <a:r>
              <a:rPr lang="en-US" sz="1200" b="0" u="none" strike="noStrike" kern="1200" dirty="0">
                <a:solidFill>
                  <a:srgbClr val="0000FF"/>
                </a:solidFill>
                <a:effectLst/>
                <a:latin typeface="+mn-lt"/>
                <a:cs typeface="+mn-cs"/>
              </a:rPr>
              <a:t>A character or characters that develop as the story unfolds.</a:t>
            </a:r>
          </a:p>
          <a:p>
            <a:pPr marL="171450" indent="-171450">
              <a:lnSpc>
                <a:spcPct val="150000"/>
              </a:lnSpc>
              <a:spcBef>
                <a:spcPts val="500"/>
              </a:spcBef>
              <a:spcAft>
                <a:spcPts val="500"/>
              </a:spcAft>
              <a:buFont typeface="Arial" panose="020B0604020202020204" pitchFamily="34" charset="0"/>
              <a:buChar char="•"/>
            </a:pPr>
            <a:r>
              <a:rPr lang="en-US" sz="1200" b="0" u="none" strike="noStrike" kern="1200" dirty="0">
                <a:solidFill>
                  <a:srgbClr val="0000FF"/>
                </a:solidFill>
                <a:effectLst/>
                <a:latin typeface="+mn-lt"/>
                <a:cs typeface="+mn-cs"/>
              </a:rPr>
              <a:t>Themes and a main message that readers can relate to.</a:t>
            </a:r>
          </a:p>
          <a:p>
            <a:pPr marL="171450" indent="-171450">
              <a:lnSpc>
                <a:spcPct val="150000"/>
              </a:lnSpc>
              <a:spcBef>
                <a:spcPts val="500"/>
              </a:spcBef>
              <a:spcAft>
                <a:spcPts val="500"/>
              </a:spcAft>
              <a:buFont typeface="Arial" panose="020B0604020202020204" pitchFamily="34" charset="0"/>
              <a:buChar char="•"/>
            </a:pPr>
            <a:endParaRPr lang="en-US" sz="1200" b="0" u="none" strike="noStrike" kern="1200" dirty="0">
              <a:solidFill>
                <a:srgbClr val="0000FF"/>
              </a:solidFill>
              <a:effectLst/>
              <a:latin typeface="+mn-lt"/>
              <a:cs typeface="+mn-cs"/>
            </a:endParaRPr>
          </a:p>
          <a:p>
            <a:pPr marL="0" marR="0" lvl="0" indent="0" algn="l" defTabSz="914400" rtl="0" eaLnBrk="1" fontAlgn="auto" latinLnBrk="0" hangingPunct="1">
              <a:lnSpc>
                <a:spcPct val="150000"/>
              </a:lnSpc>
              <a:spcBef>
                <a:spcPts val="500"/>
              </a:spcBef>
              <a:spcAft>
                <a:spcPts val="500"/>
              </a:spcAft>
              <a:buClrTx/>
              <a:buSzTx/>
              <a:buFont typeface="Arial" panose="020B0604020202020204" pitchFamily="34" charset="0"/>
              <a:buNone/>
              <a:tabLst/>
              <a:defRPr/>
            </a:pPr>
            <a:r>
              <a:rPr lang="en-AU" sz="1200" b="1" dirty="0"/>
              <a:t>NOTE: Make sure that you keep the success criteria as students will need to refer to this in the next activity.</a:t>
            </a:r>
          </a:p>
          <a:p>
            <a:pPr marL="0" indent="0">
              <a:lnSpc>
                <a:spcPct val="150000"/>
              </a:lnSpc>
              <a:spcBef>
                <a:spcPts val="500"/>
              </a:spcBef>
              <a:spcAft>
                <a:spcPts val="500"/>
              </a:spcAft>
              <a:buFont typeface="Arial" panose="020B0604020202020204" pitchFamily="34" charset="0"/>
              <a:buNone/>
            </a:pPr>
            <a:endParaRPr lang="en-US" sz="1200" b="0" u="none" strike="noStrike" kern="1200" dirty="0">
              <a:solidFill>
                <a:srgbClr val="0000FF"/>
              </a:solidFill>
              <a:effectLst/>
              <a:latin typeface="+mn-lt"/>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599EE2-7627-334C-B3AD-02BCA97A0C9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12347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500"/>
              </a:spcBef>
              <a:spcAft>
                <a:spcPts val="500"/>
              </a:spcAft>
              <a:buFontTx/>
              <a:buNone/>
            </a:pPr>
            <a:r>
              <a:rPr lang="en-US" sz="1200" b="0" u="none" strike="noStrike" kern="1200" dirty="0">
                <a:solidFill>
                  <a:srgbClr val="0000FF"/>
                </a:solidFill>
                <a:effectLst/>
                <a:latin typeface="+mn-lt"/>
                <a:cs typeface="+mn-cs"/>
              </a:rPr>
              <a:t>Discuss why peer feedback is important. For example:</a:t>
            </a:r>
          </a:p>
          <a:p>
            <a:pPr marL="171450" indent="-171450">
              <a:lnSpc>
                <a:spcPct val="150000"/>
              </a:lnSpc>
              <a:spcBef>
                <a:spcPts val="500"/>
              </a:spcBef>
              <a:spcAft>
                <a:spcPts val="500"/>
              </a:spcAft>
              <a:buFont typeface="Arial" panose="020B0604020202020204" pitchFamily="34" charset="0"/>
              <a:buChar char="•"/>
            </a:pPr>
            <a:r>
              <a:rPr lang="en-US" sz="1200" b="0" u="none" strike="noStrike" kern="1200" dirty="0">
                <a:solidFill>
                  <a:srgbClr val="0000FF"/>
                </a:solidFill>
                <a:effectLst/>
                <a:latin typeface="+mn-lt"/>
                <a:cs typeface="+mn-cs"/>
              </a:rPr>
              <a:t>It encourages students to learn from each other.</a:t>
            </a:r>
          </a:p>
          <a:p>
            <a:pPr marL="171450" indent="-171450">
              <a:lnSpc>
                <a:spcPct val="150000"/>
              </a:lnSpc>
              <a:spcBef>
                <a:spcPts val="500"/>
              </a:spcBef>
              <a:spcAft>
                <a:spcPts val="500"/>
              </a:spcAft>
              <a:buFont typeface="Arial" panose="020B0604020202020204" pitchFamily="34" charset="0"/>
              <a:buChar char="•"/>
            </a:pPr>
            <a:r>
              <a:rPr lang="en-US" sz="1200" b="0" u="none" strike="noStrike" kern="1200" dirty="0">
                <a:solidFill>
                  <a:srgbClr val="0000FF"/>
                </a:solidFill>
                <a:effectLst/>
                <a:latin typeface="+mn-lt"/>
                <a:cs typeface="+mn-cs"/>
              </a:rPr>
              <a:t>It celebrates the things students have done well.</a:t>
            </a:r>
          </a:p>
          <a:p>
            <a:pPr marL="171450" indent="-171450">
              <a:lnSpc>
                <a:spcPct val="150000"/>
              </a:lnSpc>
              <a:spcBef>
                <a:spcPts val="500"/>
              </a:spcBef>
              <a:spcAft>
                <a:spcPts val="500"/>
              </a:spcAft>
              <a:buFont typeface="Arial" panose="020B0604020202020204" pitchFamily="34" charset="0"/>
              <a:buChar char="•"/>
            </a:pPr>
            <a:r>
              <a:rPr lang="en-US" sz="1200" b="0" u="none" strike="noStrike" kern="1200" dirty="0">
                <a:solidFill>
                  <a:srgbClr val="0000FF"/>
                </a:solidFill>
                <a:effectLst/>
                <a:latin typeface="+mn-lt"/>
                <a:cs typeface="+mn-cs"/>
              </a:rPr>
              <a:t>It gives suggestions for how students can become better writers.</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none" strike="noStrike" kern="1200" dirty="0">
                <a:solidFill>
                  <a:srgbClr val="0000FF"/>
                </a:solidFill>
                <a:effectLst/>
                <a:latin typeface="+mn-lt"/>
                <a:cs typeface="+mn-cs"/>
              </a:rPr>
              <a:t>Match students with a feedback partner.</a:t>
            </a:r>
          </a:p>
          <a:p>
            <a:endParaRPr lang="en-US" sz="1200" b="0" u="none" strike="noStrike" kern="1200" dirty="0">
              <a:solidFill>
                <a:srgbClr val="0000FF"/>
              </a:solidFill>
              <a:effectLst/>
              <a:latin typeface="+mn-lt"/>
              <a:cs typeface="+mn-cs"/>
            </a:endParaRPr>
          </a:p>
          <a:p>
            <a:r>
              <a:rPr lang="en-US" sz="1200" b="0" u="none" strike="noStrike" kern="1200" dirty="0">
                <a:solidFill>
                  <a:srgbClr val="0000FF"/>
                </a:solidFill>
                <a:effectLst/>
                <a:latin typeface="+mn-lt"/>
                <a:cs typeface="+mn-cs"/>
              </a:rPr>
              <a:t>Display the co-constructed success criteria and get</a:t>
            </a:r>
            <a:r>
              <a:rPr lang="en-AU" dirty="0"/>
              <a:t> students to use the ‘Feedback Bun’ template (link in slide) to provide feedback on each other’s work. Encourage them to use the Seven Steps terminology they have learnt in this unit in their feedback.</a:t>
            </a:r>
          </a:p>
          <a:p>
            <a:endParaRPr lang="en-AU" dirty="0"/>
          </a:p>
          <a:p>
            <a:pPr marL="0" indent="0">
              <a:lnSpc>
                <a:spcPct val="150000"/>
              </a:lnSpc>
              <a:spcBef>
                <a:spcPts val="500"/>
              </a:spcBef>
              <a:spcAft>
                <a:spcPts val="500"/>
              </a:spcAft>
              <a:buFont typeface="Arial" panose="020B0604020202020204" pitchFamily="34" charset="0"/>
              <a:buNone/>
            </a:pPr>
            <a:r>
              <a:rPr lang="en-US" sz="1200" b="1" u="none" strike="noStrike" kern="1200" dirty="0">
                <a:solidFill>
                  <a:srgbClr val="0000FF"/>
                </a:solidFill>
                <a:effectLst/>
                <a:latin typeface="+mn-lt"/>
                <a:cs typeface="+mn-cs"/>
              </a:rPr>
              <a:t>Differentiation:</a:t>
            </a:r>
          </a:p>
          <a:p>
            <a:pPr>
              <a:lnSpc>
                <a:spcPct val="150000"/>
              </a:lnSpc>
              <a:spcBef>
                <a:spcPts val="600"/>
              </a:spcBef>
              <a:spcAft>
                <a:spcPts val="600"/>
              </a:spcAft>
            </a:pPr>
            <a:r>
              <a:rPr lang="en-US" sz="1200" b="1" u="none" strike="noStrike" kern="1200" dirty="0">
                <a:solidFill>
                  <a:srgbClr val="0000FF"/>
                </a:solidFill>
                <a:effectLst/>
                <a:latin typeface="+mn-lt"/>
                <a:cs typeface="+mn-cs"/>
              </a:rPr>
              <a:t>Too hard? </a:t>
            </a:r>
            <a:r>
              <a:rPr lang="en-AU" sz="1200" dirty="0">
                <a:effectLst/>
                <a:latin typeface="Arial" panose="020B0604020202020204" pitchFamily="34" charset="0"/>
                <a:ea typeface="Calibri" panose="020F0502020204030204" pitchFamily="34" charset="0"/>
              </a:rPr>
              <a:t>Provide sentence starters to help students provide explicit feedback.</a:t>
            </a:r>
            <a:endParaRPr lang="en-AU" sz="1000" dirty="0">
              <a:solidFill>
                <a:srgbClr val="000000"/>
              </a:solidFill>
              <a:effectLst/>
              <a:latin typeface="Arial" panose="020B0604020202020204" pitchFamily="34" charset="0"/>
              <a:ea typeface="Calibri" panose="020F0502020204030204" pitchFamily="34" charset="0"/>
            </a:endParaRPr>
          </a:p>
          <a:p>
            <a:pPr marL="0" indent="0">
              <a:lnSpc>
                <a:spcPct val="150000"/>
              </a:lnSpc>
              <a:spcBef>
                <a:spcPts val="500"/>
              </a:spcBef>
              <a:spcAft>
                <a:spcPts val="500"/>
              </a:spcAft>
              <a:buFont typeface="Arial" panose="020B0604020202020204" pitchFamily="34" charset="0"/>
              <a:buNone/>
            </a:pPr>
            <a:r>
              <a:rPr lang="en-US" sz="1200" b="1" u="none" strike="noStrike" kern="1200" dirty="0">
                <a:solidFill>
                  <a:srgbClr val="0000FF"/>
                </a:solidFill>
                <a:effectLst/>
                <a:latin typeface="+mn-lt"/>
                <a:cs typeface="+mn-cs"/>
              </a:rPr>
              <a:t>Too easy? </a:t>
            </a:r>
            <a:r>
              <a:rPr lang="en-US" sz="1200" b="0" u="none" strike="noStrike" kern="1200" dirty="0">
                <a:solidFill>
                  <a:srgbClr val="0000FF"/>
                </a:solidFill>
                <a:effectLst/>
                <a:latin typeface="+mn-lt"/>
                <a:cs typeface="+mn-cs"/>
              </a:rPr>
              <a:t>Students work in a group with less confident students and support them to give feedback according to the success criteria.</a:t>
            </a:r>
            <a:endParaRPr lang="en-US" sz="1200" b="1" u="none" strike="noStrike" kern="1200" dirty="0">
              <a:solidFill>
                <a:srgbClr val="0000FF"/>
              </a:solidFill>
              <a:effectLst/>
              <a:latin typeface="+mn-lt"/>
              <a:cs typeface="+mn-cs"/>
            </a:endParaRPr>
          </a:p>
          <a:p>
            <a:endParaRPr lang="en-AU" dirty="0"/>
          </a:p>
          <a:p>
            <a:pPr marL="0" marR="0" lvl="0" indent="0" algn="l" defTabSz="914400" rtl="0" eaLnBrk="1" fontAlgn="auto" latinLnBrk="0" hangingPunct="1">
              <a:lnSpc>
                <a:spcPct val="150000"/>
              </a:lnSpc>
              <a:spcBef>
                <a:spcPts val="600"/>
              </a:spcBef>
              <a:spcAft>
                <a:spcPts val="600"/>
              </a:spcAft>
              <a:buClrTx/>
              <a:buSzTx/>
              <a:buFontTx/>
              <a:buNone/>
              <a:tabLst/>
              <a:defRPr/>
            </a:pPr>
            <a:r>
              <a:rPr lang="en-AU" sz="1200" b="1" dirty="0"/>
              <a:t>NOTE: Make sure that students keep the feedback as they will be using it to revise their work in the next activity.</a:t>
            </a:r>
          </a:p>
          <a:p>
            <a:pPr>
              <a:lnSpc>
                <a:spcPct val="150000"/>
              </a:lnSpc>
              <a:spcBef>
                <a:spcPts val="600"/>
              </a:spcBef>
              <a:spcAft>
                <a:spcPts val="600"/>
              </a:spcAft>
            </a:pPr>
            <a:endParaRPr lang="en-AU" b="1" dirty="0"/>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599EE2-7627-334C-B3AD-02BCA97A0C9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6182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Review students’ knowledge of the structure and features of a narrative text with reference to the story graph. For example: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t>Structure – Sizzling Start with backfill (orientation), a series of problems or events (complication), an Exciting Ending (resolution) with an action climax and an emotional resolution.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t>Features – characters, problem/events, settings.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599EE2-7627-334C-B3AD-02BCA97A0C9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95068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Get students to redraft their story using the feedback from their partner. What needs to be cut, moved or rewritten to improve the flow of the text?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t>Remind students not to worry about the spelling, grammar and punctuation yet.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i="1" dirty="0"/>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Differentiation:</a:t>
            </a:r>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Too hard?</a:t>
            </a:r>
            <a:r>
              <a:rPr lang="en-AU" sz="1200" dirty="0">
                <a:solidFill>
                  <a:srgbClr val="000000"/>
                </a:solidFill>
                <a:effectLst/>
                <a:latin typeface="Arial" panose="020B0604020202020204" pitchFamily="34" charset="0"/>
                <a:ea typeface="Calibri" panose="020F0502020204030204" pitchFamily="34" charset="0"/>
              </a:rPr>
              <a:t> </a:t>
            </a:r>
            <a:r>
              <a:rPr lang="en-AU" sz="1800" dirty="0">
                <a:effectLst/>
                <a:latin typeface="Arial" panose="020B0604020202020204" pitchFamily="34" charset="0"/>
                <a:ea typeface="Calibri" panose="020F0502020204030204" pitchFamily="34" charset="0"/>
              </a:rPr>
              <a:t>Students work in targeted small groups to redraft their writing with reference to their plans.</a:t>
            </a:r>
            <a:endParaRPr lang="en-AU" sz="1200" dirty="0">
              <a:solidFill>
                <a:srgbClr val="000000"/>
              </a:solidFill>
              <a:effectLst/>
              <a:latin typeface="Arial" panose="020B0604020202020204" pitchFamily="34" charset="0"/>
              <a:ea typeface="Calibri" panose="020F0502020204030204" pitchFamily="34" charset="0"/>
            </a:endParaRPr>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Too easy?</a:t>
            </a:r>
            <a:r>
              <a:rPr lang="en-AU" sz="1200" dirty="0">
                <a:solidFill>
                  <a:srgbClr val="000000"/>
                </a:solidFill>
                <a:effectLst/>
                <a:latin typeface="Arial" panose="020B0604020202020204" pitchFamily="34" charset="0"/>
                <a:ea typeface="Calibri" panose="020F0502020204030204" pitchFamily="34" charset="0"/>
              </a:rPr>
              <a:t> Students plot their text on the story graph to identify anything that’s missing or unnecessary.</a:t>
            </a:r>
            <a:endParaRPr lang="en-AU" sz="1200" dirty="0">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1" dirty="0"/>
              <a:t>NOTE: Make sure that students keep their second draft as they will be proofreading and publishing it in the next activity.</a:t>
            </a:r>
          </a:p>
          <a:p>
            <a:pPr marL="0" indent="0">
              <a:buFont typeface="Arial" panose="020B0604020202020204" pitchFamily="34" charset="0"/>
              <a:buNone/>
            </a:pPr>
            <a:endParaRPr lang="en-AU" i="1" dirty="0"/>
          </a:p>
          <a:p>
            <a:endParaRPr lang="en-AU" i="1" dirty="0"/>
          </a:p>
          <a:p>
            <a:endParaRPr lang="en-AU" dirty="0"/>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599EE2-7627-334C-B3AD-02BCA97A0C9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67042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Get students to line edit their work and correct any </a:t>
            </a:r>
            <a:r>
              <a:rPr lang="en-US" dirty="0"/>
              <a:t>errors and inconsistencies in spelling, grammar and punctuation.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Arial" panose="020B0604020202020204" pitchFamily="34" charset="0"/>
                <a:ea typeface="Calibri" panose="020F0502020204030204" pitchFamily="34" charset="0"/>
              </a:rPr>
              <a:t>Encourage students to read their writing aloud to identify mistakes that they might have missed when reading silently.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indent="0">
              <a:buFont typeface="Arial" panose="020B0604020202020204" pitchFamily="34" charset="0"/>
              <a:buNone/>
            </a:pPr>
            <a:r>
              <a:rPr lang="en-AU" dirty="0"/>
              <a:t>Students can then publish their narrative for the class big book</a:t>
            </a:r>
            <a:r>
              <a:rPr lang="en-AU" sz="1800" dirty="0">
                <a:effectLst/>
                <a:latin typeface="Arial" panose="020B0604020202020204" pitchFamily="34" charset="0"/>
                <a:ea typeface="Calibri" panose="020F0502020204030204" pitchFamily="34" charset="0"/>
              </a:rPr>
              <a:t>.</a:t>
            </a:r>
          </a:p>
          <a:p>
            <a:pPr marL="0" indent="0">
              <a:buFont typeface="Arial" panose="020B0604020202020204" pitchFamily="34" charset="0"/>
              <a:buNone/>
            </a:pPr>
            <a:endParaRPr lang="en-AU" sz="1800" dirty="0">
              <a:effectLst/>
              <a:latin typeface="Arial" panose="020B0604020202020204" pitchFamily="34" charset="0"/>
              <a:ea typeface="Calibri" panose="020F0502020204030204" pitchFamily="34" charset="0"/>
            </a:endParaRPr>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Differentiation:</a:t>
            </a:r>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Too hard?</a:t>
            </a:r>
            <a:r>
              <a:rPr lang="en-AU" sz="1200" dirty="0">
                <a:solidFill>
                  <a:srgbClr val="000000"/>
                </a:solidFill>
                <a:effectLst/>
                <a:latin typeface="Arial" panose="020B0604020202020204" pitchFamily="34" charset="0"/>
                <a:ea typeface="Calibri" panose="020F0502020204030204" pitchFamily="34" charset="0"/>
              </a:rPr>
              <a:t> </a:t>
            </a:r>
            <a:r>
              <a:rPr lang="en-AU" sz="1800" dirty="0">
                <a:effectLst/>
                <a:latin typeface="Arial" panose="020B0604020202020204" pitchFamily="34" charset="0"/>
                <a:ea typeface="Calibri" panose="020F0502020204030204" pitchFamily="34" charset="0"/>
              </a:rPr>
              <a:t>Students use talk-to-text technology to create their final draft.</a:t>
            </a:r>
            <a:endParaRPr lang="en-AU" sz="1200" dirty="0">
              <a:solidFill>
                <a:srgbClr val="000000"/>
              </a:solidFill>
              <a:effectLst/>
              <a:latin typeface="Arial" panose="020B0604020202020204" pitchFamily="34" charset="0"/>
              <a:ea typeface="Calibri" panose="020F0502020204030204" pitchFamily="34" charset="0"/>
            </a:endParaRPr>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Too easy?</a:t>
            </a:r>
            <a:r>
              <a:rPr lang="en-AU" sz="1200" dirty="0">
                <a:solidFill>
                  <a:srgbClr val="000000"/>
                </a:solidFill>
                <a:effectLst/>
                <a:latin typeface="Arial" panose="020B0604020202020204" pitchFamily="34" charset="0"/>
                <a:ea typeface="Calibri" panose="020F0502020204030204" pitchFamily="34" charset="0"/>
              </a:rPr>
              <a:t> Students create a front cover and blurb for their story.</a:t>
            </a:r>
            <a:endParaRPr lang="en-AU" sz="1200" dirty="0">
              <a:effectLst/>
              <a:latin typeface="Arial" panose="020B0604020202020204" pitchFamily="34" charset="0"/>
              <a:ea typeface="Calibri" panose="020F0502020204030204" pitchFamily="34" charset="0"/>
            </a:endParaRP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i="1" dirty="0"/>
          </a:p>
          <a:p>
            <a:pPr marL="0" indent="0">
              <a:buFont typeface="Arial" panose="020B0604020202020204" pitchFamily="34" charset="0"/>
              <a:buNone/>
            </a:pPr>
            <a:endParaRPr lang="en-AU" i="1" dirty="0"/>
          </a:p>
          <a:p>
            <a:pPr marL="171450" indent="-171450">
              <a:buFont typeface="Arial" panose="020B0604020202020204" pitchFamily="34" charset="0"/>
              <a:buChar char="•"/>
            </a:pPr>
            <a:endParaRPr lang="en-AU" i="1" dirty="0"/>
          </a:p>
          <a:p>
            <a:endParaRPr lang="en-AU" i="1" dirty="0"/>
          </a:p>
          <a:p>
            <a:endParaRPr lang="en-AU" dirty="0"/>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599EE2-7627-334C-B3AD-02BCA97A0C9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30650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Review the learning intentions – Do students understand the structure, features and techniques in a narrative text? Can they apply that knowledge when creating their own story?</a:t>
            </a:r>
          </a:p>
        </p:txBody>
      </p:sp>
      <p:sp>
        <p:nvSpPr>
          <p:cNvPr id="4" name="Slide Number Placeholder 3"/>
          <p:cNvSpPr>
            <a:spLocks noGrp="1"/>
          </p:cNvSpPr>
          <p:nvPr>
            <p:ph type="sldNum" sz="quarter" idx="5"/>
          </p:nvPr>
        </p:nvSpPr>
        <p:spPr/>
        <p:txBody>
          <a:bodyPr/>
          <a:lstStyle/>
          <a:p>
            <a:fld id="{FB599EE2-7627-334C-B3AD-02BCA97A0C9D}" type="slidenum">
              <a:rPr lang="en-US" smtClean="0"/>
              <a:t>32</a:t>
            </a:fld>
            <a:endParaRPr lang="en-US" dirty="0"/>
          </a:p>
        </p:txBody>
      </p:sp>
    </p:spTree>
    <p:extLst>
      <p:ext uri="{BB962C8B-B14F-4D97-AF65-F5344CB8AC3E}">
        <p14:creationId xmlns:p14="http://schemas.microsoft.com/office/powerpoint/2010/main" val="36336829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C713F5-FBDC-64F5-420D-2147A07FE8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4D7418-D51F-7014-07A2-224D2D8482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EF266C-5381-EFF7-1123-50B2C45B910B}"/>
              </a:ext>
            </a:extLst>
          </p:cNvPr>
          <p:cNvSpPr>
            <a:spLocks noGrp="1"/>
          </p:cNvSpPr>
          <p:nvPr>
            <p:ph type="body" idx="1"/>
          </p:nvPr>
        </p:nvSpPr>
        <p:spPr/>
        <p:txBody>
          <a:bodyPr/>
          <a:lstStyle/>
          <a:p>
            <a:r>
              <a:rPr lang="en-AU" dirty="0"/>
              <a:t>Every text starts with a great idea and a plan that guides the author as they write. </a:t>
            </a:r>
          </a:p>
          <a:p>
            <a:endParaRPr lang="en-AU" dirty="0"/>
          </a:p>
          <a:p>
            <a:r>
              <a:rPr lang="en-AU" dirty="0"/>
              <a:t>Let’s look at the main ideas and the structure of </a:t>
            </a:r>
            <a:r>
              <a:rPr lang="en-AU" i="1" dirty="0"/>
              <a:t>The Truck Cat</a:t>
            </a:r>
            <a:r>
              <a:rPr lang="en-AU" i="0" dirty="0"/>
              <a:t>.</a:t>
            </a:r>
            <a:endParaRPr lang="en-AU" dirty="0"/>
          </a:p>
        </p:txBody>
      </p:sp>
      <p:sp>
        <p:nvSpPr>
          <p:cNvPr id="4" name="Slide Number Placeholder 3">
            <a:extLst>
              <a:ext uri="{FF2B5EF4-FFF2-40B4-BE49-F238E27FC236}">
                <a16:creationId xmlns:a16="http://schemas.microsoft.com/office/drawing/2014/main" id="{2343D0F3-B35C-7241-6B16-B31AB828C53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B6D7F1-C015-4543-B57D-12590D3904DD}"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18124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50000"/>
              </a:lnSpc>
              <a:spcBef>
                <a:spcPts val="1200"/>
              </a:spcBef>
              <a:spcAft>
                <a:spcPts val="0"/>
              </a:spcAft>
              <a:buClrTx/>
              <a:buSzTx/>
              <a:buFont typeface="Symbol" panose="05050102010706020507" pitchFamily="18" charset="2"/>
              <a:buNone/>
              <a:tabLst/>
              <a:defRPr/>
            </a:pPr>
            <a:r>
              <a:rPr lang="en-GB" sz="1200" u="none" strike="noStrike" dirty="0">
                <a:solidFill>
                  <a:srgbClr val="0000FF"/>
                </a:solidFill>
                <a:effectLst/>
                <a:latin typeface="Arial" panose="020B0604020202020204" pitchFamily="34" charset="0"/>
                <a:ea typeface="Arial" panose="020B0604020202020204" pitchFamily="34" charset="0"/>
              </a:rPr>
              <a:t>Show students the front cover and </a:t>
            </a:r>
            <a:r>
              <a:rPr lang="en-AU" sz="1200" dirty="0">
                <a:effectLst/>
                <a:latin typeface="Arial" panose="020B0604020202020204" pitchFamily="34" charset="0"/>
                <a:ea typeface="Calibri" panose="020F0502020204030204" pitchFamily="34" charset="0"/>
              </a:rPr>
              <a:t>the title page </a:t>
            </a:r>
            <a:r>
              <a:rPr lang="en-GB" sz="1200" u="none" strike="noStrike" dirty="0">
                <a:solidFill>
                  <a:srgbClr val="0000FF"/>
                </a:solidFill>
                <a:effectLst/>
                <a:latin typeface="Arial" panose="020B0604020202020204" pitchFamily="34" charset="0"/>
                <a:ea typeface="Arial" panose="020B0604020202020204" pitchFamily="34" charset="0"/>
              </a:rPr>
              <a:t>of the mentor text – </a:t>
            </a:r>
            <a:r>
              <a:rPr lang="en-GB" sz="1200" i="1" u="none" strike="noStrike" dirty="0">
                <a:solidFill>
                  <a:srgbClr val="0000FF"/>
                </a:solidFill>
                <a:effectLst/>
                <a:latin typeface="Arial" panose="020B0604020202020204" pitchFamily="34" charset="0"/>
                <a:ea typeface="Arial" panose="020B0604020202020204" pitchFamily="34" charset="0"/>
              </a:rPr>
              <a:t>The Truck Cat </a:t>
            </a:r>
            <a:r>
              <a:rPr lang="en-US" b="0" i="0" dirty="0">
                <a:solidFill>
                  <a:srgbClr val="4E6989"/>
                </a:solidFill>
                <a:effectLst/>
                <a:latin typeface="Poppins" panose="00000500000000000000" pitchFamily="2" charset="0"/>
              </a:rPr>
              <a:t>by </a:t>
            </a:r>
            <a:r>
              <a:rPr lang="en-AU" dirty="0"/>
              <a:t>Deborah Frenkel and Danny Snell</a:t>
            </a:r>
            <a:endParaRPr lang="en-GB" sz="1200" i="0" u="none" strike="noStrike" dirty="0">
              <a:solidFill>
                <a:srgbClr val="0000FF"/>
              </a:solidFill>
              <a:effectLst/>
              <a:latin typeface="Arial" panose="020B0604020202020204" pitchFamily="34" charset="0"/>
              <a:ea typeface="Arial" panose="020B0604020202020204" pitchFamily="34" charset="0"/>
            </a:endParaRPr>
          </a:p>
          <a:p>
            <a:pPr marL="0" marR="0" lvl="0" indent="0" algn="l" defTabSz="914400" rtl="0" eaLnBrk="1" fontAlgn="auto" latinLnBrk="0" hangingPunct="1">
              <a:lnSpc>
                <a:spcPct val="150000"/>
              </a:lnSpc>
              <a:spcBef>
                <a:spcPts val="1200"/>
              </a:spcBef>
              <a:spcAft>
                <a:spcPts val="0"/>
              </a:spcAft>
              <a:buClrTx/>
              <a:buSzTx/>
              <a:buFont typeface="Symbol" panose="05050102010706020507" pitchFamily="18" charset="2"/>
              <a:buNone/>
              <a:tabLst/>
              <a:defRPr/>
            </a:pPr>
            <a:endParaRPr lang="en-AU" sz="1200" dirty="0">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50000"/>
              </a:lnSpc>
              <a:spcBef>
                <a:spcPts val="1200"/>
              </a:spcBef>
              <a:spcAft>
                <a:spcPts val="0"/>
              </a:spcAft>
              <a:buClrTx/>
              <a:buSzTx/>
              <a:buFont typeface="Symbol" panose="05050102010706020507" pitchFamily="18" charset="2"/>
              <a:buNone/>
              <a:tabLst/>
              <a:defRPr/>
            </a:pPr>
            <a:r>
              <a:rPr lang="en-AU" sz="1200" dirty="0">
                <a:effectLst/>
                <a:latin typeface="Arial" panose="020B0604020202020204" pitchFamily="34" charset="0"/>
                <a:ea typeface="Calibri" panose="020F0502020204030204" pitchFamily="34" charset="0"/>
              </a:rPr>
              <a:t>Use the following questions to prompt discussion:</a:t>
            </a:r>
          </a:p>
          <a:p>
            <a:pPr marL="171450" marR="0" lvl="0" indent="-171450" algn="l" defTabSz="914400" rtl="0" eaLnBrk="1" fontAlgn="auto" latinLnBrk="0" hangingPunct="1">
              <a:lnSpc>
                <a:spcPct val="150000"/>
              </a:lnSpc>
              <a:spcBef>
                <a:spcPts val="1200"/>
              </a:spcBef>
              <a:spcAft>
                <a:spcPts val="0"/>
              </a:spcAft>
              <a:buClrTx/>
              <a:buSzTx/>
              <a:buFont typeface="Arial" panose="020B0604020202020204" pitchFamily="34" charset="0"/>
              <a:buChar char="•"/>
              <a:tabLst/>
              <a:defRPr/>
            </a:pPr>
            <a:r>
              <a:rPr lang="en-AU" sz="1200" dirty="0">
                <a:effectLst/>
                <a:latin typeface="Arial" panose="020B0604020202020204" pitchFamily="34" charset="0"/>
                <a:ea typeface="Calibri" panose="020F0502020204030204" pitchFamily="34" charset="0"/>
              </a:rPr>
              <a:t>Who do you think the main characters are? How might they be connected?</a:t>
            </a:r>
          </a:p>
          <a:p>
            <a:pPr marL="171450" marR="0" lvl="0" indent="-171450" algn="l" defTabSz="914400" rtl="0" eaLnBrk="1" fontAlgn="auto" latinLnBrk="0" hangingPunct="1">
              <a:lnSpc>
                <a:spcPct val="150000"/>
              </a:lnSpc>
              <a:spcBef>
                <a:spcPts val="1200"/>
              </a:spcBef>
              <a:spcAft>
                <a:spcPts val="0"/>
              </a:spcAft>
              <a:buClrTx/>
              <a:buSzTx/>
              <a:buFont typeface="Arial" panose="020B0604020202020204" pitchFamily="34" charset="0"/>
              <a:buChar char="•"/>
              <a:tabLst/>
              <a:defRPr/>
            </a:pPr>
            <a:r>
              <a:rPr lang="en-AU" sz="1200" dirty="0">
                <a:effectLst/>
                <a:latin typeface="Arial" panose="020B0604020202020204" pitchFamily="34" charset="0"/>
                <a:ea typeface="Calibri" panose="020F0502020204030204" pitchFamily="34" charset="0"/>
              </a:rPr>
              <a:t>Where is the story set? Do you think there might be more than one setting?</a:t>
            </a:r>
          </a:p>
          <a:p>
            <a:pPr marL="171450" marR="0" lvl="0" indent="-171450" algn="l" defTabSz="914400" rtl="0" eaLnBrk="1" fontAlgn="auto" latinLnBrk="0" hangingPunct="1">
              <a:lnSpc>
                <a:spcPct val="150000"/>
              </a:lnSpc>
              <a:spcBef>
                <a:spcPts val="1200"/>
              </a:spcBef>
              <a:spcAft>
                <a:spcPts val="0"/>
              </a:spcAft>
              <a:buClrTx/>
              <a:buSzTx/>
              <a:buFont typeface="Arial" panose="020B0604020202020204" pitchFamily="34" charset="0"/>
              <a:buChar char="•"/>
              <a:tabLst/>
              <a:defRPr/>
            </a:pPr>
            <a:r>
              <a:rPr lang="en-AU" sz="1200" dirty="0">
                <a:effectLst/>
                <a:latin typeface="Arial" panose="020B0604020202020204" pitchFamily="34" charset="0"/>
                <a:ea typeface="Calibri" panose="020F0502020204030204" pitchFamily="34" charset="0"/>
              </a:rPr>
              <a:t>What do you think the story might be about?</a:t>
            </a:r>
          </a:p>
          <a:p>
            <a:pPr marL="0" marR="0" lvl="0" indent="0" algn="l" defTabSz="914400" rtl="0" eaLnBrk="1" fontAlgn="auto" latinLnBrk="0" hangingPunct="1">
              <a:lnSpc>
                <a:spcPct val="150000"/>
              </a:lnSpc>
              <a:spcBef>
                <a:spcPts val="1200"/>
              </a:spcBef>
              <a:spcAft>
                <a:spcPts val="0"/>
              </a:spcAft>
              <a:buClrTx/>
              <a:buSzTx/>
              <a:buFont typeface="Arial" panose="020B0604020202020204" pitchFamily="34" charset="0"/>
              <a:buNone/>
              <a:tabLst/>
              <a:defRPr/>
            </a:pPr>
            <a:endParaRPr lang="en-AU" sz="1200" dirty="0">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50000"/>
              </a:lnSpc>
              <a:spcBef>
                <a:spcPts val="1200"/>
              </a:spcBef>
              <a:spcAft>
                <a:spcPts val="0"/>
              </a:spcAft>
              <a:buClrTx/>
              <a:buSzTx/>
              <a:buFont typeface="Arial" panose="020B0604020202020204" pitchFamily="34" charset="0"/>
              <a:buNone/>
              <a:tabLst/>
              <a:defRPr/>
            </a:pPr>
            <a:r>
              <a:rPr lang="en-AU" sz="1200" dirty="0">
                <a:effectLst/>
                <a:latin typeface="Arial" panose="020B0604020202020204" pitchFamily="34" charset="0"/>
                <a:ea typeface="Calibri" panose="020F0502020204030204" pitchFamily="34" charset="0"/>
              </a:rPr>
              <a:t>Record students’ predictions on the board; they will refer back to these in the next activity.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599EE2-7627-334C-B3AD-02BCA97A0C9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2769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50000"/>
              </a:lnSpc>
              <a:spcBef>
                <a:spcPts val="500"/>
              </a:spcBef>
              <a:spcAft>
                <a:spcPts val="500"/>
              </a:spcAft>
              <a:buFont typeface="+mj-lt"/>
              <a:buNone/>
            </a:pPr>
            <a:r>
              <a:rPr lang="en-AU" sz="1800" dirty="0">
                <a:effectLst/>
                <a:latin typeface="Arial" panose="020B0604020202020204" pitchFamily="34" charset="0"/>
                <a:ea typeface="Calibri" panose="020F0502020204030204" pitchFamily="34" charset="0"/>
              </a:rPr>
              <a:t>Read </a:t>
            </a:r>
            <a:r>
              <a:rPr lang="en-AU" sz="1800" i="1" dirty="0">
                <a:effectLst/>
                <a:latin typeface="Arial" panose="020B0604020202020204" pitchFamily="34" charset="0"/>
                <a:ea typeface="Calibri" panose="020F0502020204030204" pitchFamily="34" charset="0"/>
              </a:rPr>
              <a:t>The Truck Cat </a:t>
            </a:r>
            <a:r>
              <a:rPr lang="en-AU" sz="1800" i="0" dirty="0">
                <a:effectLst/>
                <a:latin typeface="Arial" panose="020B0604020202020204" pitchFamily="34" charset="0"/>
                <a:ea typeface="Calibri" panose="020F0502020204030204" pitchFamily="34" charset="0"/>
              </a:rPr>
              <a:t>aloud to the class.</a:t>
            </a:r>
          </a:p>
          <a:p>
            <a:pPr marL="0" lvl="0" indent="0">
              <a:lnSpc>
                <a:spcPct val="150000"/>
              </a:lnSpc>
              <a:spcBef>
                <a:spcPts val="500"/>
              </a:spcBef>
              <a:spcAft>
                <a:spcPts val="500"/>
              </a:spcAft>
              <a:buFont typeface="+mj-lt"/>
              <a:buNone/>
            </a:pPr>
            <a:endParaRPr lang="en-AU" sz="1800" i="1" dirty="0">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50000"/>
              </a:lnSpc>
              <a:spcBef>
                <a:spcPts val="500"/>
              </a:spcBef>
              <a:spcAft>
                <a:spcPts val="500"/>
              </a:spcAft>
              <a:buClrTx/>
              <a:buSzTx/>
              <a:buFont typeface="+mj-lt"/>
              <a:buNone/>
              <a:tabLst/>
              <a:defRPr/>
            </a:pPr>
            <a:r>
              <a:rPr lang="en-AU" sz="2800" dirty="0">
                <a:effectLst/>
                <a:latin typeface="Arial" panose="020B0604020202020204" pitchFamily="34" charset="0"/>
                <a:ea typeface="Calibri" panose="020F0502020204030204" pitchFamily="34" charset="0"/>
              </a:rPr>
              <a:t>In groups, students </a:t>
            </a:r>
            <a:r>
              <a:rPr lang="en-AU" sz="1800" dirty="0">
                <a:effectLst/>
                <a:latin typeface="Arial" panose="020B0604020202020204" pitchFamily="34" charset="0"/>
                <a:ea typeface="Calibri" panose="020F0502020204030204" pitchFamily="34" charset="0"/>
              </a:rPr>
              <a:t>discuss what happened in the story and then plot the main ideas and events on the Narrative Story Graph template (link in slide). </a:t>
            </a:r>
          </a:p>
          <a:p>
            <a:pPr marL="0" marR="0" lvl="0" indent="0" algn="l" defTabSz="914400" rtl="0" eaLnBrk="1" fontAlgn="auto" latinLnBrk="0" hangingPunct="1">
              <a:lnSpc>
                <a:spcPct val="150000"/>
              </a:lnSpc>
              <a:spcBef>
                <a:spcPts val="500"/>
              </a:spcBef>
              <a:spcAft>
                <a:spcPts val="500"/>
              </a:spcAft>
              <a:buClrTx/>
              <a:buSzTx/>
              <a:buFont typeface="+mj-lt"/>
              <a:buNone/>
              <a:tabLst/>
              <a:defRPr/>
            </a:pPr>
            <a:endParaRPr lang="en-AU" sz="1800" dirty="0">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50000"/>
              </a:lnSpc>
              <a:spcBef>
                <a:spcPts val="500"/>
              </a:spcBef>
              <a:spcAft>
                <a:spcPts val="500"/>
              </a:spcAft>
              <a:buClrTx/>
              <a:buSzTx/>
              <a:buFont typeface="+mj-lt"/>
              <a:buNone/>
              <a:tabLst/>
              <a:defRPr/>
            </a:pPr>
            <a:r>
              <a:rPr lang="en-AU" sz="1800" dirty="0">
                <a:effectLst/>
                <a:latin typeface="Arial" panose="020B0604020202020204" pitchFamily="34" charset="0"/>
                <a:ea typeface="Calibri" panose="020F0502020204030204" pitchFamily="34" charset="0"/>
              </a:rPr>
              <a:t>Get students to </a:t>
            </a:r>
            <a:r>
              <a:rPr lang="en-AU" sz="1800" i="0" dirty="0">
                <a:effectLst/>
                <a:latin typeface="Arial" panose="020B0604020202020204" pitchFamily="34" charset="0"/>
                <a:ea typeface="Calibri" panose="020F0502020204030204" pitchFamily="34" charset="0"/>
              </a:rPr>
              <a:t>reflect on how the class predictions in the previous activity compare with the story. How were they the same? How were they different?</a:t>
            </a:r>
          </a:p>
          <a:p>
            <a:pPr marL="0" lvl="0" indent="0">
              <a:lnSpc>
                <a:spcPct val="150000"/>
              </a:lnSpc>
              <a:spcBef>
                <a:spcPts val="500"/>
              </a:spcBef>
              <a:spcAft>
                <a:spcPts val="500"/>
              </a:spcAft>
              <a:buFont typeface="+mj-lt"/>
              <a:buNone/>
            </a:pPr>
            <a:endParaRPr lang="en-AU" sz="1800" dirty="0">
              <a:effectLst/>
              <a:latin typeface="Arial" panose="020B0604020202020204" pitchFamily="34" charset="0"/>
              <a:ea typeface="Calibri" panose="020F0502020204030204" pitchFamily="34" charset="0"/>
            </a:endParaRPr>
          </a:p>
          <a:p>
            <a:r>
              <a:rPr lang="en-AU" sz="1000" dirty="0"/>
              <a:t>Get a few volunteers to share their thinking with the class.</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kumimoji="0" lang="en-US" sz="1200" b="0" i="1" strike="noStrike" kern="1200" cap="none" spc="0" normalizeH="0" baseline="0" noProof="0" dirty="0">
              <a:ln>
                <a:noFill/>
              </a:ln>
              <a:solidFill>
                <a:srgbClr val="7D6284"/>
              </a:solidFill>
              <a:effectLst/>
              <a:uLnTx/>
              <a:uFillTx/>
              <a:latin typeface="Calibri" panose="020F0502020204030204" pitchFamily="34" charset="0"/>
              <a:ea typeface="+mn-ea"/>
              <a:cs typeface="Calibri" panose="020F0502020204030204" pitchFamily="34" charset="0"/>
            </a:endParaRPr>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Differentiation:</a:t>
            </a:r>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Too hard?</a:t>
            </a:r>
            <a:r>
              <a:rPr lang="en-AU" sz="1200" dirty="0">
                <a:solidFill>
                  <a:srgbClr val="000000"/>
                </a:solidFill>
                <a:effectLst/>
                <a:latin typeface="Arial" panose="020B0604020202020204" pitchFamily="34" charset="0"/>
                <a:ea typeface="Calibri" panose="020F0502020204030204" pitchFamily="34" charset="0"/>
              </a:rPr>
              <a:t> Students draw the beginning, middle and end of the story on this simpler template: www.sevenstepswriting.com/download/narrative-story-graph-template-beginner/?wpdmdl=52512.</a:t>
            </a:r>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Too easy?</a:t>
            </a:r>
            <a:r>
              <a:rPr lang="en-AU" sz="1200" dirty="0">
                <a:solidFill>
                  <a:srgbClr val="000000"/>
                </a:solidFill>
                <a:effectLst/>
                <a:latin typeface="Arial" panose="020B0604020202020204" pitchFamily="34" charset="0"/>
                <a:ea typeface="Calibri" panose="020F0502020204030204" pitchFamily="34" charset="0"/>
              </a:rPr>
              <a:t> Students use a Venn diagram to record the similarities and differences between the class predictions and the story.</a:t>
            </a:r>
          </a:p>
          <a:p>
            <a:pPr marL="0" marR="0" lvl="0" indent="0" algn="l" defTabSz="914400" rtl="0" eaLnBrk="1" fontAlgn="auto" latinLnBrk="0" hangingPunct="1">
              <a:lnSpc>
                <a:spcPct val="150000"/>
              </a:lnSpc>
              <a:spcBef>
                <a:spcPts val="600"/>
              </a:spcBef>
              <a:spcAft>
                <a:spcPts val="600"/>
              </a:spcAft>
              <a:buClrTx/>
              <a:buSzTx/>
              <a:buFontTx/>
              <a:buNone/>
              <a:tabLst/>
              <a:defRPr/>
            </a:pPr>
            <a:endParaRPr lang="en-AU" sz="1200" dirty="0">
              <a:solidFill>
                <a:srgbClr val="000000"/>
              </a:solidFill>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50000"/>
              </a:lnSpc>
              <a:spcBef>
                <a:spcPts val="600"/>
              </a:spcBef>
              <a:spcAft>
                <a:spcPts val="600"/>
              </a:spcAft>
              <a:buClrTx/>
              <a:buSzTx/>
              <a:buFontTx/>
              <a:buNone/>
              <a:tabLst/>
              <a:defRPr/>
            </a:pPr>
            <a:r>
              <a:rPr lang="en-AU" sz="1200" b="1" dirty="0"/>
              <a:t>NOTE: Make sure that students keep their completed story graphs as they will need to refer back to them later in the unit.</a:t>
            </a:r>
          </a:p>
          <a:p>
            <a:pPr marL="0" marR="0" lvl="0" indent="0" algn="l" defTabSz="914400" rtl="0" eaLnBrk="1" fontAlgn="auto" latinLnBrk="0" hangingPunct="1">
              <a:lnSpc>
                <a:spcPct val="150000"/>
              </a:lnSpc>
              <a:spcBef>
                <a:spcPts val="600"/>
              </a:spcBef>
              <a:spcAft>
                <a:spcPts val="600"/>
              </a:spcAft>
              <a:buClrTx/>
              <a:buSzTx/>
              <a:buFontTx/>
              <a:buNone/>
              <a:tabLst/>
              <a:defRPr/>
            </a:pPr>
            <a:endParaRPr lang="en-AU" sz="1200" dirty="0">
              <a:solidFill>
                <a:srgbClr val="000000"/>
              </a:solidFill>
              <a:effectLst/>
              <a:latin typeface="Arial" panose="020B0604020202020204" pitchFamily="34" charset="0"/>
              <a:ea typeface="Calibri" panose="020F0502020204030204" pitchFamily="34" charset="0"/>
            </a:endParaRPr>
          </a:p>
          <a:p>
            <a:pPr>
              <a:lnSpc>
                <a:spcPct val="150000"/>
              </a:lnSpc>
              <a:spcBef>
                <a:spcPts val="600"/>
              </a:spcBef>
              <a:spcAft>
                <a:spcPts val="600"/>
              </a:spcAft>
            </a:pPr>
            <a:endParaRPr lang="en-AU" dirty="0"/>
          </a:p>
          <a:p>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599EE2-7627-334C-B3AD-02BCA97A0C9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22266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Display the completed story graph on the board. How does this compare to the students’ recollection of </a:t>
            </a:r>
            <a:r>
              <a:rPr lang="en-AU"/>
              <a:t>the story?</a:t>
            </a:r>
            <a:endParaRPr lang="en-AU" dirty="0"/>
          </a:p>
          <a:p>
            <a:endParaRPr lang="en-AU" dirty="0"/>
          </a:p>
        </p:txBody>
      </p:sp>
      <p:sp>
        <p:nvSpPr>
          <p:cNvPr id="4" name="Slide Number Placeholder 3"/>
          <p:cNvSpPr>
            <a:spLocks noGrp="1"/>
          </p:cNvSpPr>
          <p:nvPr>
            <p:ph type="sldNum" sz="quarter" idx="5"/>
          </p:nvPr>
        </p:nvSpPr>
        <p:spPr/>
        <p:txBody>
          <a:bodyPr/>
          <a:lstStyle/>
          <a:p>
            <a:fld id="{FB599EE2-7627-334C-B3AD-02BCA97A0C9D}" type="slidenum">
              <a:rPr lang="en-US" smtClean="0"/>
              <a:t>7</a:t>
            </a:fld>
            <a:endParaRPr lang="en-US" dirty="0"/>
          </a:p>
        </p:txBody>
      </p:sp>
    </p:spTree>
    <p:extLst>
      <p:ext uri="{BB962C8B-B14F-4D97-AF65-F5344CB8AC3E}">
        <p14:creationId xmlns:p14="http://schemas.microsoft.com/office/powerpoint/2010/main" val="2270068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As a class, discuss the themes addressed in the story and make a list on the board, e.g. friendship, immigration, identity, belonging, family.</a:t>
            </a:r>
          </a:p>
          <a:p>
            <a:endParaRPr lang="en-AU" dirty="0"/>
          </a:p>
          <a:p>
            <a:r>
              <a:rPr lang="en-AU" dirty="0"/>
              <a:t>Ask students to reflect on the main message that the author is trying to convey.</a:t>
            </a:r>
          </a:p>
          <a:p>
            <a:endParaRPr lang="en-AU" dirty="0"/>
          </a:p>
          <a:p>
            <a:r>
              <a:rPr lang="en-AU" dirty="0"/>
              <a:t>Working independently, students write a blurb for the book that highlights the themes and main message.</a:t>
            </a:r>
          </a:p>
          <a:p>
            <a:endParaRPr lang="en-AU" dirty="0"/>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Differentiation:</a:t>
            </a:r>
          </a:p>
          <a:p>
            <a:pPr>
              <a:lnSpc>
                <a:spcPct val="150000"/>
              </a:lnSpc>
              <a:spcBef>
                <a:spcPts val="600"/>
              </a:spcBef>
              <a:spcAft>
                <a:spcPts val="600"/>
              </a:spcAft>
            </a:pPr>
            <a:r>
              <a:rPr lang="en-AU" sz="1200" b="1" dirty="0">
                <a:solidFill>
                  <a:srgbClr val="000000"/>
                </a:solidFill>
                <a:effectLst/>
                <a:latin typeface="Arial" panose="020B0604020202020204" pitchFamily="34" charset="0"/>
                <a:ea typeface="Calibri" panose="020F0502020204030204" pitchFamily="34" charset="0"/>
              </a:rPr>
              <a:t>Too hard?</a:t>
            </a:r>
            <a:r>
              <a:rPr lang="en-AU" sz="1200" dirty="0">
                <a:solidFill>
                  <a:srgbClr val="000000"/>
                </a:solidFill>
                <a:effectLst/>
                <a:latin typeface="Arial" panose="020B0604020202020204" pitchFamily="34" charset="0"/>
                <a:ea typeface="Calibri" panose="020F0502020204030204" pitchFamily="34" charset="0"/>
              </a:rPr>
              <a:t> Students discuss the main message in pairs and the co-construct the blurb.</a:t>
            </a:r>
          </a:p>
          <a:p>
            <a:pPr marL="0" marR="0" lvl="0" indent="0" algn="l" defTabSz="914400" rtl="0" eaLnBrk="1" fontAlgn="auto" latinLnBrk="0" hangingPunct="1">
              <a:lnSpc>
                <a:spcPct val="150000"/>
              </a:lnSpc>
              <a:spcBef>
                <a:spcPts val="600"/>
              </a:spcBef>
              <a:spcAft>
                <a:spcPts val="600"/>
              </a:spcAft>
              <a:buClrTx/>
              <a:buSzTx/>
              <a:buFontTx/>
              <a:buNone/>
              <a:tabLst/>
              <a:defRPr/>
            </a:pPr>
            <a:r>
              <a:rPr lang="en-AU" sz="1200" b="1" dirty="0">
                <a:solidFill>
                  <a:srgbClr val="000000"/>
                </a:solidFill>
                <a:effectLst/>
                <a:latin typeface="Arial" panose="020B0604020202020204" pitchFamily="34" charset="0"/>
                <a:ea typeface="Calibri" panose="020F0502020204030204" pitchFamily="34" charset="0"/>
              </a:rPr>
              <a:t>Too easy?</a:t>
            </a:r>
            <a:r>
              <a:rPr lang="en-AU" sz="1200" dirty="0">
                <a:solidFill>
                  <a:srgbClr val="000000"/>
                </a:solidFill>
                <a:effectLst/>
                <a:latin typeface="Arial" panose="020B0604020202020204" pitchFamily="34" charset="0"/>
                <a:ea typeface="Calibri" panose="020F0502020204030204" pitchFamily="34" charset="0"/>
              </a:rPr>
              <a:t> Students compare their blurb to the blurb on the back cover of the book.</a:t>
            </a: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599EE2-7627-334C-B3AD-02BCA97A0C9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3357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start of a text needs to create a world of anticipation in the reader’s imagination. It needs to draw them in from the very first sentence and </a:t>
            </a:r>
            <a:r>
              <a:rPr lang="en-AU" dirty="0"/>
              <a:t>make them want to keep reading.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Let’s take a look at the Sizzling Start (orientation) to see how the author immediately grabs our attention at the start of the text.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B6D7F1-C015-4543-B57D-12590D3904DD}"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AU"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99255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9.svg"/><Relationship Id="rId7" Type="http://schemas.openxmlformats.org/officeDocument/2006/relationships/image" Target="../media/image20.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4.tif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5.tiff"/></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6.tif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7.tiff"/></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8.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9.tif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0.tif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1.jpe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2.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3.jpe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4.jpe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5.jpe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6.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7.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9.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4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4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4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4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Master" Target="../slideMasters/slideMaster1.xml"/><Relationship Id="rId4" Type="http://schemas.openxmlformats.org/officeDocument/2006/relationships/image" Target="../media/image46.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7.png"/><Relationship Id="rId1" Type="http://schemas.openxmlformats.org/officeDocument/2006/relationships/slideMaster" Target="../slideMasters/slideMaster1.xml"/><Relationship Id="rId4" Type="http://schemas.openxmlformats.org/officeDocument/2006/relationships/image" Target="../media/image46.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8.png"/><Relationship Id="rId1" Type="http://schemas.openxmlformats.org/officeDocument/2006/relationships/slideMaster" Target="../slideMasters/slideMaster1.xml"/><Relationship Id="rId4" Type="http://schemas.openxmlformats.org/officeDocument/2006/relationships/image" Target="../media/image46.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49.jpe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1.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2.jpe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3.jpe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5.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6.png"/></Relationships>
</file>

<file path=ppt/slideLayouts/_rels/slideLayout6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9.svg"/><Relationship Id="rId7" Type="http://schemas.openxmlformats.org/officeDocument/2006/relationships/image" Target="../media/image20.pn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Master" Target="../slideMasters/slideMaster2.xml"/><Relationship Id="rId4" Type="http://schemas.openxmlformats.org/officeDocument/2006/relationships/image" Target="../media/image46.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IAT title">
    <p:bg>
      <p:bgPr>
        <a:solidFill>
          <a:srgbClr val="4E6989"/>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29C7B73-CEB2-4A24-9309-E4A05C4DCF20}"/>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0"/>
            <a:ext cx="12180719" cy="6857999"/>
          </a:xfrm>
          <a:prstGeom prst="rect">
            <a:avLst/>
          </a:prstGeom>
        </p:spPr>
      </p:pic>
      <p:pic>
        <p:nvPicPr>
          <p:cNvPr id="5" name="Picture 4">
            <a:extLst>
              <a:ext uri="{FF2B5EF4-FFF2-40B4-BE49-F238E27FC236}">
                <a16:creationId xmlns:a16="http://schemas.microsoft.com/office/drawing/2014/main" id="{17EF84A6-58DC-4457-8504-C22354D5C5DA}"/>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626110" y="5888481"/>
            <a:ext cx="2293200" cy="707850"/>
          </a:xfrm>
          <a:prstGeom prst="rect">
            <a:avLst/>
          </a:prstGeom>
        </p:spPr>
      </p:pic>
      <p:sp>
        <p:nvSpPr>
          <p:cNvPr id="10" name="Title 1">
            <a:extLst>
              <a:ext uri="{FF2B5EF4-FFF2-40B4-BE49-F238E27FC236}">
                <a16:creationId xmlns:a16="http://schemas.microsoft.com/office/drawing/2014/main" id="{C1BDC7FA-9306-4930-AFC8-7616E9306371}"/>
              </a:ext>
            </a:extLst>
          </p:cNvPr>
          <p:cNvSpPr>
            <a:spLocks noGrp="1"/>
          </p:cNvSpPr>
          <p:nvPr>
            <p:ph type="title" hasCustomPrompt="1"/>
          </p:nvPr>
        </p:nvSpPr>
        <p:spPr>
          <a:xfrm>
            <a:off x="4892400" y="1767599"/>
            <a:ext cx="7459200" cy="2224800"/>
          </a:xfrm>
        </p:spPr>
        <p:txBody>
          <a:bodyPr>
            <a:normAutofit/>
          </a:bodyPr>
          <a:lstStyle>
            <a:lvl1pPr algn="l">
              <a:defRPr sz="6600" b="1"/>
            </a:lvl1pPr>
          </a:lstStyle>
          <a:p>
            <a:pPr lvl="0"/>
            <a:r>
              <a:rPr lang="en-US" dirty="0"/>
              <a:t>&lt;Insert unit title&gt;</a:t>
            </a:r>
            <a:endParaRPr lang="en-AU" dirty="0"/>
          </a:p>
        </p:txBody>
      </p:sp>
      <p:sp>
        <p:nvSpPr>
          <p:cNvPr id="11" name="Text Placeholder 24">
            <a:extLst>
              <a:ext uri="{FF2B5EF4-FFF2-40B4-BE49-F238E27FC236}">
                <a16:creationId xmlns:a16="http://schemas.microsoft.com/office/drawing/2014/main" id="{D3A73A4B-7989-44FC-A3A1-911DF25EB103}"/>
              </a:ext>
            </a:extLst>
          </p:cNvPr>
          <p:cNvSpPr>
            <a:spLocks noGrp="1"/>
          </p:cNvSpPr>
          <p:nvPr>
            <p:ph type="body" sz="quarter" idx="14" hasCustomPrompt="1"/>
          </p:nvPr>
        </p:nvSpPr>
        <p:spPr>
          <a:xfrm>
            <a:off x="4893734" y="4285203"/>
            <a:ext cx="6304998" cy="1295400"/>
          </a:xfrm>
        </p:spPr>
        <p:txBody>
          <a:bodyPr>
            <a:normAutofit/>
          </a:bodyPr>
          <a:lstStyle>
            <a:lvl1pPr marL="0" indent="0">
              <a:spcBef>
                <a:spcPts val="0"/>
              </a:spcBef>
              <a:spcAft>
                <a:spcPts val="0"/>
              </a:spcAft>
              <a:buNone/>
              <a:defRPr sz="3600" b="1">
                <a:solidFill>
                  <a:schemeClr val="bg1"/>
                </a:solidFill>
                <a:latin typeface="Calibri" panose="020F0502020204030204" pitchFamily="34" charset="0"/>
              </a:defRPr>
            </a:lvl1pPr>
          </a:lstStyle>
          <a:p>
            <a:pPr lvl="0"/>
            <a:r>
              <a:rPr lang="en-US" dirty="0"/>
              <a:t>&lt;Insert author’s name&gt;</a:t>
            </a:r>
          </a:p>
        </p:txBody>
      </p:sp>
      <p:sp>
        <p:nvSpPr>
          <p:cNvPr id="9" name="Picture Placeholder 8">
            <a:extLst>
              <a:ext uri="{FF2B5EF4-FFF2-40B4-BE49-F238E27FC236}">
                <a16:creationId xmlns:a16="http://schemas.microsoft.com/office/drawing/2014/main" id="{22D2F8B9-5F54-0E3E-F6DA-66657A39A254}"/>
              </a:ext>
            </a:extLst>
          </p:cNvPr>
          <p:cNvSpPr>
            <a:spLocks noGrp="1"/>
          </p:cNvSpPr>
          <p:nvPr>
            <p:ph type="pic" sz="quarter" idx="15"/>
          </p:nvPr>
        </p:nvSpPr>
        <p:spPr>
          <a:xfrm>
            <a:off x="310551" y="1767599"/>
            <a:ext cx="4252823" cy="3812464"/>
          </a:xfrm>
          <a:prstGeom prst="roundRect">
            <a:avLst/>
          </a:prstGeom>
          <a:effectLst/>
        </p:spPr>
        <p:txBody>
          <a:bodyPr/>
          <a:lstStyle/>
          <a:p>
            <a:endParaRPr lang="en-AU" dirty="0"/>
          </a:p>
        </p:txBody>
      </p:sp>
      <p:sp>
        <p:nvSpPr>
          <p:cNvPr id="3" name="TextBox 2">
            <a:extLst>
              <a:ext uri="{FF2B5EF4-FFF2-40B4-BE49-F238E27FC236}">
                <a16:creationId xmlns:a16="http://schemas.microsoft.com/office/drawing/2014/main" id="{F65DF87C-AA88-642E-AF52-4748C783607B}"/>
              </a:ext>
            </a:extLst>
          </p:cNvPr>
          <p:cNvSpPr txBox="1"/>
          <p:nvPr userDrawn="1"/>
        </p:nvSpPr>
        <p:spPr>
          <a:xfrm>
            <a:off x="11281" y="215660"/>
            <a:ext cx="4347714" cy="461665"/>
          </a:xfrm>
          <a:prstGeom prst="rect">
            <a:avLst/>
          </a:prstGeom>
          <a:solidFill>
            <a:srgbClr val="4E6989"/>
          </a:solidFill>
        </p:spPr>
        <p:txBody>
          <a:bodyPr wrap="square" rtlCol="0">
            <a:spAutoFit/>
          </a:bodyPr>
          <a:lstStyle/>
          <a:p>
            <a:r>
              <a:rPr lang="en-AU" sz="2400" b="1" dirty="0"/>
              <a:t>    </a:t>
            </a:r>
            <a:r>
              <a:rPr lang="en-AU" sz="2400" b="1" dirty="0">
                <a:solidFill>
                  <a:schemeClr val="bg1"/>
                </a:solidFill>
              </a:rPr>
              <a:t>Narrative</a:t>
            </a:r>
          </a:p>
        </p:txBody>
      </p:sp>
    </p:spTree>
    <p:extLst>
      <p:ext uri="{BB962C8B-B14F-4D97-AF65-F5344CB8AC3E}">
        <p14:creationId xmlns:p14="http://schemas.microsoft.com/office/powerpoint/2010/main" val="9979272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Step opener-7">
    <p:bg>
      <p:bgPr>
        <a:solidFill>
          <a:srgbClr val="7D6284"/>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5F9E3D85-9039-4AE9-90A2-BCD71B5FABB5}"/>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rot="16200000">
            <a:off x="-447220" y="1469497"/>
            <a:ext cx="6634035" cy="3913200"/>
          </a:xfrm>
          <a:prstGeom prst="rect">
            <a:avLst/>
          </a:prstGeom>
          <a:effectLst>
            <a:outerShdw blurRad="50800" dist="38100" dir="2700000" algn="tl" rotWithShape="0">
              <a:prstClr val="black">
                <a:alpha val="40000"/>
              </a:prstClr>
            </a:outerShdw>
          </a:effectLst>
        </p:spPr>
      </p:pic>
      <p:sp>
        <p:nvSpPr>
          <p:cNvPr id="5" name="TextBox 4">
            <a:extLst>
              <a:ext uri="{FF2B5EF4-FFF2-40B4-BE49-F238E27FC236}">
                <a16:creationId xmlns:a16="http://schemas.microsoft.com/office/drawing/2014/main" id="{2F0D470E-C9CB-4319-BADE-37341668DBF1}"/>
              </a:ext>
            </a:extLst>
          </p:cNvPr>
          <p:cNvSpPr txBox="1"/>
          <p:nvPr userDrawn="1"/>
        </p:nvSpPr>
        <p:spPr>
          <a:xfrm>
            <a:off x="5588000" y="1997839"/>
            <a:ext cx="6604000" cy="2308324"/>
          </a:xfrm>
          <a:prstGeom prst="rect">
            <a:avLst/>
          </a:prstGeom>
          <a:noFill/>
        </p:spPr>
        <p:txBody>
          <a:bodyPr wrap="square" rtlCol="0">
            <a:spAutoFit/>
          </a:bodyPr>
          <a:lstStyle/>
          <a:p>
            <a:r>
              <a:rPr lang="en-AU" sz="4800" b="1" dirty="0">
                <a:solidFill>
                  <a:schemeClr val="bg1"/>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t>Step 7: </a:t>
            </a:r>
          </a:p>
          <a:p>
            <a:r>
              <a:rPr lang="en-AU" sz="4800" b="1" dirty="0">
                <a:solidFill>
                  <a:schemeClr val="bg1"/>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t>Exciting Endings/</a:t>
            </a:r>
            <a:br>
              <a:rPr lang="en-AU" sz="4800" b="1" dirty="0">
                <a:solidFill>
                  <a:schemeClr val="bg1"/>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br>
            <a:r>
              <a:rPr lang="en-AU" sz="4800" b="1" dirty="0">
                <a:solidFill>
                  <a:schemeClr val="bg1"/>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t>Endings with Impact</a:t>
            </a:r>
          </a:p>
        </p:txBody>
      </p:sp>
      <p:pic>
        <p:nvPicPr>
          <p:cNvPr id="3" name="Picture 2" descr="Step 7 cartoon character">
            <a:extLst>
              <a:ext uri="{FF2B5EF4-FFF2-40B4-BE49-F238E27FC236}">
                <a16:creationId xmlns:a16="http://schemas.microsoft.com/office/drawing/2014/main" id="{CE964184-6E9C-4BE1-8164-D1F9AF704A4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392276" y="995702"/>
            <a:ext cx="2646324" cy="4866595"/>
          </a:xfrm>
          <a:prstGeom prst="rect">
            <a:avLst/>
          </a:prstGeom>
        </p:spPr>
      </p:pic>
    </p:spTree>
    <p:extLst>
      <p:ext uri="{BB962C8B-B14F-4D97-AF65-F5344CB8AC3E}">
        <p14:creationId xmlns:p14="http://schemas.microsoft.com/office/powerpoint/2010/main" val="35669290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tep opener-PIAT">
    <p:bg>
      <p:bgPr>
        <a:solidFill>
          <a:srgbClr val="4E6989">
            <a:alpha val="90000"/>
          </a:srgb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4F67FDA-4DD8-498F-8473-C3043346ABCD}"/>
              </a:ext>
            </a:extLst>
          </p:cNvPr>
          <p:cNvSpPr txBox="1"/>
          <p:nvPr userDrawn="1"/>
        </p:nvSpPr>
        <p:spPr>
          <a:xfrm>
            <a:off x="7078133" y="1997839"/>
            <a:ext cx="4710164" cy="1938992"/>
          </a:xfrm>
          <a:prstGeom prst="rect">
            <a:avLst/>
          </a:prstGeom>
          <a:noFill/>
        </p:spPr>
        <p:txBody>
          <a:bodyPr wrap="square" rtlCol="0">
            <a:spAutoFit/>
          </a:bodyPr>
          <a:lstStyle/>
          <a:p>
            <a:r>
              <a:rPr lang="en-AU" sz="60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Putting </a:t>
            </a:r>
            <a:br>
              <a:rPr lang="en-AU" sz="60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AU" sz="60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It All Together</a:t>
            </a:r>
          </a:p>
        </p:txBody>
      </p:sp>
      <p:pic>
        <p:nvPicPr>
          <p:cNvPr id="6" name="Graphic 5">
            <a:extLst>
              <a:ext uri="{FF2B5EF4-FFF2-40B4-BE49-F238E27FC236}">
                <a16:creationId xmlns:a16="http://schemas.microsoft.com/office/drawing/2014/main" id="{8EF569F6-1FFD-44B0-B183-A04BFB7500CE}"/>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rot="16200000">
            <a:off x="720000" y="1472399"/>
            <a:ext cx="6634035" cy="3913200"/>
          </a:xfrm>
          <a:prstGeom prst="rect">
            <a:avLst/>
          </a:prstGeom>
          <a:effectLst>
            <a:outerShdw blurRad="50800" dist="38100" dir="2700000" algn="tl" rotWithShape="0">
              <a:prstClr val="black">
                <a:alpha val="40000"/>
              </a:prstClr>
            </a:outerShdw>
          </a:effectLst>
        </p:spPr>
      </p:pic>
      <p:grpSp>
        <p:nvGrpSpPr>
          <p:cNvPr id="8" name="Group 7">
            <a:extLst>
              <a:ext uri="{FF2B5EF4-FFF2-40B4-BE49-F238E27FC236}">
                <a16:creationId xmlns:a16="http://schemas.microsoft.com/office/drawing/2014/main" id="{86354C91-D56C-472F-A93D-496C6E349588}"/>
              </a:ext>
            </a:extLst>
          </p:cNvPr>
          <p:cNvGrpSpPr/>
          <p:nvPr userDrawn="1"/>
        </p:nvGrpSpPr>
        <p:grpSpPr>
          <a:xfrm>
            <a:off x="2348689" y="404762"/>
            <a:ext cx="3416847" cy="6048474"/>
            <a:chOff x="757546" y="-14286"/>
            <a:chExt cx="4521612" cy="8004121"/>
          </a:xfrm>
        </p:grpSpPr>
        <p:pic>
          <p:nvPicPr>
            <p:cNvPr id="9" name="Picture 8" descr="A picture containing text, vector graphics&#10;&#10;Description automatically generated">
              <a:extLst>
                <a:ext uri="{FF2B5EF4-FFF2-40B4-BE49-F238E27FC236}">
                  <a16:creationId xmlns:a16="http://schemas.microsoft.com/office/drawing/2014/main" id="{44586708-8048-428C-8D8F-B2D84B2CF3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5097" y="136055"/>
              <a:ext cx="1662383" cy="2658634"/>
            </a:xfrm>
            <a:prstGeom prst="rect">
              <a:avLst/>
            </a:prstGeom>
          </p:spPr>
        </p:pic>
        <p:pic>
          <p:nvPicPr>
            <p:cNvPr id="10" name="Picture 9" descr="A picture containing text&#10;&#10;Description automatically generated">
              <a:extLst>
                <a:ext uri="{FF2B5EF4-FFF2-40B4-BE49-F238E27FC236}">
                  <a16:creationId xmlns:a16="http://schemas.microsoft.com/office/drawing/2014/main" id="{6A98FA26-3F71-4A44-A5B7-125489AD200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27580" y="-14286"/>
              <a:ext cx="1523300" cy="2711689"/>
            </a:xfrm>
            <a:prstGeom prst="rect">
              <a:avLst/>
            </a:prstGeom>
          </p:spPr>
        </p:pic>
        <p:pic>
          <p:nvPicPr>
            <p:cNvPr id="11" name="Picture 10" descr="A picture containing text&#10;&#10;Description automatically generated">
              <a:extLst>
                <a:ext uri="{FF2B5EF4-FFF2-40B4-BE49-F238E27FC236}">
                  <a16:creationId xmlns:a16="http://schemas.microsoft.com/office/drawing/2014/main" id="{78F1FA79-D206-47F7-89DC-6C2BE78B2A3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7546" y="2688871"/>
              <a:ext cx="1582942" cy="2823475"/>
            </a:xfrm>
            <a:prstGeom prst="rect">
              <a:avLst/>
            </a:prstGeom>
          </p:spPr>
        </p:pic>
        <p:pic>
          <p:nvPicPr>
            <p:cNvPr id="12" name="Picture 11" descr="A picture containing text&#10;&#10;Description automatically generated">
              <a:extLst>
                <a:ext uri="{FF2B5EF4-FFF2-40B4-BE49-F238E27FC236}">
                  <a16:creationId xmlns:a16="http://schemas.microsoft.com/office/drawing/2014/main" id="{B6C24934-F763-4478-9082-FE3295C5D1F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48239" y="2918665"/>
              <a:ext cx="1541869" cy="2564315"/>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2BBCD4FA-05A9-4A57-9479-7DF6C1C440F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528219" y="2697403"/>
              <a:ext cx="1750939" cy="2800261"/>
            </a:xfrm>
            <a:prstGeom prst="rect">
              <a:avLst/>
            </a:prstGeom>
          </p:spPr>
        </p:pic>
        <p:pic>
          <p:nvPicPr>
            <p:cNvPr id="14" name="Picture 13" descr="A picture containing text&#10;&#10;Description automatically generated">
              <a:extLst>
                <a:ext uri="{FF2B5EF4-FFF2-40B4-BE49-F238E27FC236}">
                  <a16:creationId xmlns:a16="http://schemas.microsoft.com/office/drawing/2014/main" id="{1018BEE4-C69A-4D98-9B1B-64829645F02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165589" y="5692740"/>
              <a:ext cx="1662383" cy="2263671"/>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20826106-2051-4C91-98A1-56841D4C8BA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827972" y="5425521"/>
              <a:ext cx="1662383" cy="2564314"/>
            </a:xfrm>
            <a:prstGeom prst="rect">
              <a:avLst/>
            </a:prstGeom>
          </p:spPr>
        </p:pic>
      </p:grpSp>
    </p:spTree>
    <p:extLst>
      <p:ext uri="{BB962C8B-B14F-4D97-AF65-F5344CB8AC3E}">
        <p14:creationId xmlns:p14="http://schemas.microsoft.com/office/powerpoint/2010/main" val="42427774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 Do">
    <p:bg>
      <p:bgPr>
        <a:solidFill>
          <a:srgbClr val="4E6989"/>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25878" y="0"/>
            <a:ext cx="12191999" cy="6870619"/>
          </a:xfrm>
          <a:prstGeom prst="rect">
            <a:avLst/>
          </a:prstGeom>
        </p:spPr>
      </p:pic>
      <p:sp>
        <p:nvSpPr>
          <p:cNvPr id="4" name="Picture Placeholder 3">
            <a:extLst>
              <a:ext uri="{FF2B5EF4-FFF2-40B4-BE49-F238E27FC236}">
                <a16:creationId xmlns:a16="http://schemas.microsoft.com/office/drawing/2014/main" id="{AB2214BD-0140-CB46-336B-6D721DE36896}"/>
              </a:ext>
            </a:extLst>
          </p:cNvPr>
          <p:cNvSpPr>
            <a:spLocks noGrp="1"/>
          </p:cNvSpPr>
          <p:nvPr>
            <p:ph type="pic" sz="quarter" idx="12"/>
          </p:nvPr>
        </p:nvSpPr>
        <p:spPr>
          <a:xfrm>
            <a:off x="7560000" y="2195513"/>
            <a:ext cx="3860163" cy="3384550"/>
          </a:xfrm>
          <a:prstGeom prst="roundRect">
            <a:avLst/>
          </a:prstGeom>
        </p:spPr>
        <p:txBody>
          <a:bodyPr/>
          <a:lstStyle/>
          <a:p>
            <a:endParaRPr lang="en-AU" dirty="0"/>
          </a:p>
        </p:txBody>
      </p:sp>
      <p:pic>
        <p:nvPicPr>
          <p:cNvPr id="6" name="Picture 5">
            <a:extLst>
              <a:ext uri="{FF2B5EF4-FFF2-40B4-BE49-F238E27FC236}">
                <a16:creationId xmlns:a16="http://schemas.microsoft.com/office/drawing/2014/main" id="{491D653A-3C0E-415F-A6CB-8C5E5CF76FB9}"/>
              </a:ext>
            </a:extLst>
          </p:cNvPr>
          <p:cNvPicPr>
            <a:picLocks/>
          </p:cNvPicPr>
          <p:nvPr userDrawn="1"/>
        </p:nvPicPr>
        <p:blipFill>
          <a:blip r:embed="rId3"/>
          <a:srcRect/>
          <a:stretch/>
        </p:blipFill>
        <p:spPr>
          <a:xfrm>
            <a:off x="2152800" y="-12619"/>
            <a:ext cx="7887600" cy="1967947"/>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2" y="227432"/>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I Do</a:t>
            </a:r>
          </a:p>
          <a:p>
            <a:pPr algn="ctr">
              <a:lnSpc>
                <a:spcPct val="100000"/>
              </a:lnSpc>
            </a:pPr>
            <a:r>
              <a:rPr lang="en-US" sz="3200" b="1" dirty="0">
                <a:solidFill>
                  <a:schemeClr val="tx1"/>
                </a:solidFill>
                <a:ea typeface="Fira Sans Medium" charset="0"/>
                <a:cs typeface="Fira Sans Medium" charset="0"/>
              </a:rPr>
              <a:t>Whole class discussion</a:t>
            </a:r>
            <a:endParaRPr lang="en-US" sz="1200" b="1" dirty="0">
              <a:solidFill>
                <a:schemeClr val="tx1"/>
              </a:solidFill>
              <a:ea typeface="Fira Sans Medium" charset="0"/>
              <a:cs typeface="Fira Sans Medium" charset="0"/>
            </a:endParaRPr>
          </a:p>
        </p:txBody>
      </p:sp>
      <p:sp>
        <p:nvSpPr>
          <p:cNvPr id="11" name="Text Placeholder 2">
            <a:extLst>
              <a:ext uri="{FF2B5EF4-FFF2-40B4-BE49-F238E27FC236}">
                <a16:creationId xmlns:a16="http://schemas.microsoft.com/office/drawing/2014/main" id="{1366B974-C99C-43DC-9A09-FE37DDBF25B8}"/>
              </a:ext>
            </a:extLst>
          </p:cNvPr>
          <p:cNvSpPr>
            <a:spLocks noGrp="1"/>
          </p:cNvSpPr>
          <p:nvPr>
            <p:ph type="body" sz="quarter" idx="11"/>
          </p:nvPr>
        </p:nvSpPr>
        <p:spPr>
          <a:xfrm>
            <a:off x="650158" y="2339999"/>
            <a:ext cx="6480000" cy="318706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128811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ep 1_I Do">
    <p:bg>
      <p:bgPr>
        <a:solidFill>
          <a:srgbClr val="4E698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91D653A-3C0E-415F-A6CB-8C5E5CF76FB9}"/>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2" y="227432"/>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I Do</a:t>
            </a:r>
          </a:p>
          <a:p>
            <a:pPr algn="ctr">
              <a:lnSpc>
                <a:spcPct val="100000"/>
              </a:lnSpc>
            </a:pPr>
            <a:r>
              <a:rPr lang="en-US" sz="3200" b="1" dirty="0">
                <a:solidFill>
                  <a:schemeClr val="tx1"/>
                </a:solidFill>
                <a:ea typeface="Fira Sans Medium" charset="0"/>
                <a:cs typeface="Fira Sans Medium" charset="0"/>
              </a:rPr>
              <a:t>Whole class discussion</a:t>
            </a:r>
            <a:endParaRPr lang="en-US" sz="1200" b="1" dirty="0">
              <a:solidFill>
                <a:schemeClr val="tx1"/>
              </a:solidFill>
              <a:ea typeface="Fira Sans Medium" charset="0"/>
              <a:cs typeface="Fira Sans Medium" charset="0"/>
            </a:endParaRPr>
          </a:p>
        </p:txBody>
      </p:sp>
      <p:sp>
        <p:nvSpPr>
          <p:cNvPr id="11" name="Text Placeholder 2">
            <a:extLst>
              <a:ext uri="{FF2B5EF4-FFF2-40B4-BE49-F238E27FC236}">
                <a16:creationId xmlns:a16="http://schemas.microsoft.com/office/drawing/2014/main" id="{1366B974-C99C-43DC-9A09-FE37DDBF25B8}"/>
              </a:ext>
            </a:extLst>
          </p:cNvPr>
          <p:cNvSpPr>
            <a:spLocks noGrp="1"/>
          </p:cNvSpPr>
          <p:nvPr>
            <p:ph type="body" sz="quarter" idx="11"/>
          </p:nvPr>
        </p:nvSpPr>
        <p:spPr>
          <a:xfrm>
            <a:off x="650158" y="2339999"/>
            <a:ext cx="6480000" cy="318706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2" name="Picture 1">
            <a:extLst>
              <a:ext uri="{FF2B5EF4-FFF2-40B4-BE49-F238E27FC236}">
                <a16:creationId xmlns:a16="http://schemas.microsoft.com/office/drawing/2014/main" id="{0EA80D41-15B2-BA1D-F602-DE6541F0C18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560000" y="2196000"/>
            <a:ext cx="3860558" cy="3384000"/>
          </a:xfrm>
          <a:prstGeom prst="roundRect">
            <a:avLst>
              <a:gd name="adj" fmla="val 16667"/>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6218623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tep 2_I Do">
    <p:bg>
      <p:bgPr>
        <a:solidFill>
          <a:srgbClr val="4E698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91D653A-3C0E-415F-A6CB-8C5E5CF76FB9}"/>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2" y="227432"/>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I Do</a:t>
            </a:r>
          </a:p>
          <a:p>
            <a:pPr algn="ctr">
              <a:lnSpc>
                <a:spcPct val="100000"/>
              </a:lnSpc>
            </a:pPr>
            <a:r>
              <a:rPr lang="en-US" sz="3200" b="1" dirty="0">
                <a:solidFill>
                  <a:schemeClr val="tx1"/>
                </a:solidFill>
                <a:ea typeface="Fira Sans Medium" charset="0"/>
                <a:cs typeface="Fira Sans Medium" charset="0"/>
              </a:rPr>
              <a:t>Whole class discussion</a:t>
            </a:r>
            <a:endParaRPr lang="en-US" sz="1200" b="1" dirty="0">
              <a:solidFill>
                <a:schemeClr val="tx1"/>
              </a:solidFill>
              <a:ea typeface="Fira Sans Medium" charset="0"/>
              <a:cs typeface="Fira Sans Medium" charset="0"/>
            </a:endParaRPr>
          </a:p>
        </p:txBody>
      </p:sp>
      <p:sp>
        <p:nvSpPr>
          <p:cNvPr id="11" name="Text Placeholder 2">
            <a:extLst>
              <a:ext uri="{FF2B5EF4-FFF2-40B4-BE49-F238E27FC236}">
                <a16:creationId xmlns:a16="http://schemas.microsoft.com/office/drawing/2014/main" id="{1366B974-C99C-43DC-9A09-FE37DDBF25B8}"/>
              </a:ext>
            </a:extLst>
          </p:cNvPr>
          <p:cNvSpPr>
            <a:spLocks noGrp="1"/>
          </p:cNvSpPr>
          <p:nvPr>
            <p:ph type="body" sz="quarter" idx="11"/>
          </p:nvPr>
        </p:nvSpPr>
        <p:spPr>
          <a:xfrm>
            <a:off x="650158" y="2339999"/>
            <a:ext cx="6480000" cy="318706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2" name="Picture 1" descr="A cartoon of a child on a skateboard&#10;&#10;Description automatically generated">
            <a:extLst>
              <a:ext uri="{FF2B5EF4-FFF2-40B4-BE49-F238E27FC236}">
                <a16:creationId xmlns:a16="http://schemas.microsoft.com/office/drawing/2014/main" id="{0EA80D41-15B2-BA1D-F602-DE6541F0C18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560000" y="2203752"/>
            <a:ext cx="3860558" cy="3459558"/>
          </a:xfrm>
          <a:prstGeom prst="roundRect">
            <a:avLst>
              <a:gd name="adj" fmla="val 16667"/>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20538865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tep 3_I Do">
    <p:bg>
      <p:bgPr>
        <a:solidFill>
          <a:srgbClr val="4E698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91D653A-3C0E-415F-A6CB-8C5E5CF76FB9}"/>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2" y="227432"/>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I Do</a:t>
            </a:r>
          </a:p>
          <a:p>
            <a:pPr algn="ctr">
              <a:lnSpc>
                <a:spcPct val="100000"/>
              </a:lnSpc>
            </a:pPr>
            <a:r>
              <a:rPr lang="en-US" sz="3200" b="1" dirty="0">
                <a:solidFill>
                  <a:schemeClr val="tx1"/>
                </a:solidFill>
                <a:ea typeface="Fira Sans Medium" charset="0"/>
                <a:cs typeface="Fira Sans Medium" charset="0"/>
              </a:rPr>
              <a:t>Whole class discussion</a:t>
            </a:r>
            <a:endParaRPr lang="en-US" sz="1200" b="1" dirty="0">
              <a:solidFill>
                <a:schemeClr val="tx1"/>
              </a:solidFill>
              <a:ea typeface="Fira Sans Medium" charset="0"/>
              <a:cs typeface="Fira Sans Medium" charset="0"/>
            </a:endParaRPr>
          </a:p>
        </p:txBody>
      </p:sp>
      <p:sp>
        <p:nvSpPr>
          <p:cNvPr id="11" name="Text Placeholder 2">
            <a:extLst>
              <a:ext uri="{FF2B5EF4-FFF2-40B4-BE49-F238E27FC236}">
                <a16:creationId xmlns:a16="http://schemas.microsoft.com/office/drawing/2014/main" id="{1366B974-C99C-43DC-9A09-FE37DDBF25B8}"/>
              </a:ext>
            </a:extLst>
          </p:cNvPr>
          <p:cNvSpPr>
            <a:spLocks noGrp="1"/>
          </p:cNvSpPr>
          <p:nvPr>
            <p:ph type="body" sz="quarter" idx="11"/>
          </p:nvPr>
        </p:nvSpPr>
        <p:spPr>
          <a:xfrm>
            <a:off x="650158" y="2339999"/>
            <a:ext cx="6480000" cy="318706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2" name="Picture 1">
            <a:extLst>
              <a:ext uri="{FF2B5EF4-FFF2-40B4-BE49-F238E27FC236}">
                <a16:creationId xmlns:a16="http://schemas.microsoft.com/office/drawing/2014/main" id="{0EA80D41-15B2-BA1D-F602-DE6541F0C18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560000" y="2203752"/>
            <a:ext cx="3860558" cy="3459558"/>
          </a:xfrm>
          <a:prstGeom prst="roundRect">
            <a:avLst>
              <a:gd name="adj" fmla="val 16667"/>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40746742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ep 4_I Do">
    <p:bg>
      <p:bgPr>
        <a:solidFill>
          <a:srgbClr val="4E698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91D653A-3C0E-415F-A6CB-8C5E5CF76FB9}"/>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2" y="227432"/>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I Do</a:t>
            </a:r>
          </a:p>
          <a:p>
            <a:pPr algn="ctr">
              <a:lnSpc>
                <a:spcPct val="100000"/>
              </a:lnSpc>
            </a:pPr>
            <a:r>
              <a:rPr lang="en-US" sz="3200" b="1" dirty="0">
                <a:solidFill>
                  <a:schemeClr val="tx1"/>
                </a:solidFill>
                <a:ea typeface="Fira Sans Medium" charset="0"/>
                <a:cs typeface="Fira Sans Medium" charset="0"/>
              </a:rPr>
              <a:t>Whole class discussion</a:t>
            </a:r>
            <a:endParaRPr lang="en-US" sz="1200" b="1" dirty="0">
              <a:solidFill>
                <a:schemeClr val="tx1"/>
              </a:solidFill>
              <a:ea typeface="Fira Sans Medium" charset="0"/>
              <a:cs typeface="Fira Sans Medium" charset="0"/>
            </a:endParaRPr>
          </a:p>
        </p:txBody>
      </p:sp>
      <p:sp>
        <p:nvSpPr>
          <p:cNvPr id="11" name="Text Placeholder 2">
            <a:extLst>
              <a:ext uri="{FF2B5EF4-FFF2-40B4-BE49-F238E27FC236}">
                <a16:creationId xmlns:a16="http://schemas.microsoft.com/office/drawing/2014/main" id="{1366B974-C99C-43DC-9A09-FE37DDBF25B8}"/>
              </a:ext>
            </a:extLst>
          </p:cNvPr>
          <p:cNvSpPr>
            <a:spLocks noGrp="1"/>
          </p:cNvSpPr>
          <p:nvPr>
            <p:ph type="body" sz="quarter" idx="11"/>
          </p:nvPr>
        </p:nvSpPr>
        <p:spPr>
          <a:xfrm>
            <a:off x="650158" y="2339999"/>
            <a:ext cx="6480000" cy="318706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2" name="Picture 1">
            <a:extLst>
              <a:ext uri="{FF2B5EF4-FFF2-40B4-BE49-F238E27FC236}">
                <a16:creationId xmlns:a16="http://schemas.microsoft.com/office/drawing/2014/main" id="{0EA80D41-15B2-BA1D-F602-DE6541F0C18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560000" y="2196000"/>
            <a:ext cx="3860558" cy="3384000"/>
          </a:xfrm>
          <a:prstGeom prst="roundRect">
            <a:avLst>
              <a:gd name="adj" fmla="val 16667"/>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2324782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tep 5_I Do">
    <p:bg>
      <p:bgPr>
        <a:solidFill>
          <a:srgbClr val="4E698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91D653A-3C0E-415F-A6CB-8C5E5CF76FB9}"/>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2" y="227432"/>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I Do</a:t>
            </a:r>
          </a:p>
          <a:p>
            <a:pPr algn="ctr">
              <a:lnSpc>
                <a:spcPct val="100000"/>
              </a:lnSpc>
            </a:pPr>
            <a:r>
              <a:rPr lang="en-US" sz="3200" b="1" dirty="0">
                <a:solidFill>
                  <a:schemeClr val="tx1"/>
                </a:solidFill>
                <a:ea typeface="Fira Sans Medium" charset="0"/>
                <a:cs typeface="Fira Sans Medium" charset="0"/>
              </a:rPr>
              <a:t>Whole class discussion</a:t>
            </a:r>
            <a:endParaRPr lang="en-US" sz="1200" b="1" dirty="0">
              <a:solidFill>
                <a:schemeClr val="tx1"/>
              </a:solidFill>
              <a:ea typeface="Fira Sans Medium" charset="0"/>
              <a:cs typeface="Fira Sans Medium" charset="0"/>
            </a:endParaRPr>
          </a:p>
        </p:txBody>
      </p:sp>
      <p:sp>
        <p:nvSpPr>
          <p:cNvPr id="11" name="Text Placeholder 2">
            <a:extLst>
              <a:ext uri="{FF2B5EF4-FFF2-40B4-BE49-F238E27FC236}">
                <a16:creationId xmlns:a16="http://schemas.microsoft.com/office/drawing/2014/main" id="{1366B974-C99C-43DC-9A09-FE37DDBF25B8}"/>
              </a:ext>
            </a:extLst>
          </p:cNvPr>
          <p:cNvSpPr>
            <a:spLocks noGrp="1"/>
          </p:cNvSpPr>
          <p:nvPr>
            <p:ph type="body" sz="quarter" idx="11"/>
          </p:nvPr>
        </p:nvSpPr>
        <p:spPr>
          <a:xfrm>
            <a:off x="650158" y="2339999"/>
            <a:ext cx="6480000" cy="318706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2" name="Picture 1">
            <a:extLst>
              <a:ext uri="{FF2B5EF4-FFF2-40B4-BE49-F238E27FC236}">
                <a16:creationId xmlns:a16="http://schemas.microsoft.com/office/drawing/2014/main" id="{0EA80D41-15B2-BA1D-F602-DE6541F0C189}"/>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7560000" y="2196000"/>
            <a:ext cx="3860558" cy="3384000"/>
          </a:xfrm>
          <a:prstGeom prst="roundRect">
            <a:avLst>
              <a:gd name="adj" fmla="val 16667"/>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3752374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tep 6_I Do">
    <p:bg>
      <p:bgPr>
        <a:solidFill>
          <a:srgbClr val="4E698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91D653A-3C0E-415F-A6CB-8C5E5CF76FB9}"/>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2" y="227432"/>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I Do</a:t>
            </a:r>
          </a:p>
          <a:p>
            <a:pPr algn="ctr">
              <a:lnSpc>
                <a:spcPct val="100000"/>
              </a:lnSpc>
            </a:pPr>
            <a:r>
              <a:rPr lang="en-US" sz="3200" b="1" dirty="0">
                <a:solidFill>
                  <a:schemeClr val="tx1"/>
                </a:solidFill>
                <a:ea typeface="Fira Sans Medium" charset="0"/>
                <a:cs typeface="Fira Sans Medium" charset="0"/>
              </a:rPr>
              <a:t>Whole class discussion</a:t>
            </a:r>
            <a:endParaRPr lang="en-US" sz="1200" b="1" dirty="0">
              <a:solidFill>
                <a:schemeClr val="tx1"/>
              </a:solidFill>
              <a:ea typeface="Fira Sans Medium" charset="0"/>
              <a:cs typeface="Fira Sans Medium" charset="0"/>
            </a:endParaRPr>
          </a:p>
        </p:txBody>
      </p:sp>
      <p:sp>
        <p:nvSpPr>
          <p:cNvPr id="11" name="Text Placeholder 2">
            <a:extLst>
              <a:ext uri="{FF2B5EF4-FFF2-40B4-BE49-F238E27FC236}">
                <a16:creationId xmlns:a16="http://schemas.microsoft.com/office/drawing/2014/main" id="{1366B974-C99C-43DC-9A09-FE37DDBF25B8}"/>
              </a:ext>
            </a:extLst>
          </p:cNvPr>
          <p:cNvSpPr>
            <a:spLocks noGrp="1"/>
          </p:cNvSpPr>
          <p:nvPr>
            <p:ph type="body" sz="quarter" idx="11"/>
          </p:nvPr>
        </p:nvSpPr>
        <p:spPr>
          <a:xfrm>
            <a:off x="650158" y="2339999"/>
            <a:ext cx="6480000" cy="318706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2" name="Picture 1">
            <a:extLst>
              <a:ext uri="{FF2B5EF4-FFF2-40B4-BE49-F238E27FC236}">
                <a16:creationId xmlns:a16="http://schemas.microsoft.com/office/drawing/2014/main" id="{0EA80D41-15B2-BA1D-F602-DE6541F0C18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560000" y="2196000"/>
            <a:ext cx="3860558" cy="3384000"/>
          </a:xfrm>
          <a:prstGeom prst="roundRect">
            <a:avLst>
              <a:gd name="adj" fmla="val 16667"/>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35858811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tep 7_I Do">
    <p:bg>
      <p:bgPr>
        <a:solidFill>
          <a:srgbClr val="4E698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91D653A-3C0E-415F-A6CB-8C5E5CF76FB9}"/>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2" y="227432"/>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I Do</a:t>
            </a:r>
          </a:p>
          <a:p>
            <a:pPr algn="ctr">
              <a:lnSpc>
                <a:spcPct val="100000"/>
              </a:lnSpc>
            </a:pPr>
            <a:r>
              <a:rPr lang="en-US" sz="3200" b="1" dirty="0">
                <a:solidFill>
                  <a:schemeClr val="tx1"/>
                </a:solidFill>
                <a:ea typeface="Fira Sans Medium" charset="0"/>
                <a:cs typeface="Fira Sans Medium" charset="0"/>
              </a:rPr>
              <a:t>Whole class discussion</a:t>
            </a:r>
            <a:endParaRPr lang="en-US" sz="1200" b="1" dirty="0">
              <a:solidFill>
                <a:schemeClr val="tx1"/>
              </a:solidFill>
              <a:ea typeface="Fira Sans Medium" charset="0"/>
              <a:cs typeface="Fira Sans Medium" charset="0"/>
            </a:endParaRPr>
          </a:p>
        </p:txBody>
      </p:sp>
      <p:sp>
        <p:nvSpPr>
          <p:cNvPr id="11" name="Text Placeholder 2">
            <a:extLst>
              <a:ext uri="{FF2B5EF4-FFF2-40B4-BE49-F238E27FC236}">
                <a16:creationId xmlns:a16="http://schemas.microsoft.com/office/drawing/2014/main" id="{1366B974-C99C-43DC-9A09-FE37DDBF25B8}"/>
              </a:ext>
            </a:extLst>
          </p:cNvPr>
          <p:cNvSpPr>
            <a:spLocks noGrp="1"/>
          </p:cNvSpPr>
          <p:nvPr>
            <p:ph type="body" sz="quarter" idx="11"/>
          </p:nvPr>
        </p:nvSpPr>
        <p:spPr>
          <a:xfrm>
            <a:off x="650158" y="2339999"/>
            <a:ext cx="6480000" cy="318706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2" name="Picture 1">
            <a:extLst>
              <a:ext uri="{FF2B5EF4-FFF2-40B4-BE49-F238E27FC236}">
                <a16:creationId xmlns:a16="http://schemas.microsoft.com/office/drawing/2014/main" id="{0EA80D41-15B2-BA1D-F602-DE6541F0C18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560000" y="2203752"/>
            <a:ext cx="3860558" cy="3459558"/>
          </a:xfrm>
          <a:prstGeom prst="roundRect">
            <a:avLst>
              <a:gd name="adj" fmla="val 16667"/>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2847148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arning intentio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400726-6D18-49FD-9376-36F6AE434EB3}"/>
              </a:ext>
            </a:extLst>
          </p:cNvPr>
          <p:cNvPicPr>
            <a:picLocks/>
          </p:cNvPicPr>
          <p:nvPr userDrawn="1"/>
        </p:nvPicPr>
        <p:blipFill>
          <a:blip r:embed="rId3"/>
          <a:srcRect/>
          <a:stretch/>
        </p:blipFill>
        <p:spPr>
          <a:xfrm>
            <a:off x="2152800" y="-12619"/>
            <a:ext cx="7887600" cy="1967947"/>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2956344" y="471600"/>
            <a:ext cx="6279305" cy="830997"/>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Learning Intentions</a:t>
            </a:r>
            <a:endParaRPr lang="en-US" sz="2000" b="1" dirty="0">
              <a:solidFill>
                <a:schemeClr val="tx1"/>
              </a:solidFill>
              <a:ea typeface="Fira Sans Medium" charset="0"/>
              <a:cs typeface="Fira Sans Medium" charset="0"/>
            </a:endParaRPr>
          </a:p>
        </p:txBody>
      </p:sp>
      <p:pic>
        <p:nvPicPr>
          <p:cNvPr id="10" name="Picture 9">
            <a:extLst>
              <a:ext uri="{FF2B5EF4-FFF2-40B4-BE49-F238E27FC236}">
                <a16:creationId xmlns:a16="http://schemas.microsoft.com/office/drawing/2014/main" id="{69F16E21-7F8F-45F0-B2A9-C5348A30B33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40000" y="2440800"/>
            <a:ext cx="4932585" cy="3288390"/>
          </a:xfrm>
          <a:prstGeom prst="roundRect">
            <a:avLst>
              <a:gd name="adj" fmla="val 8594"/>
            </a:avLst>
          </a:prstGeom>
          <a:solidFill>
            <a:srgbClr val="FFFFFF">
              <a:shade val="85000"/>
            </a:srgbClr>
          </a:solidFill>
          <a:ln>
            <a:noFill/>
          </a:ln>
          <a:effectLst/>
        </p:spPr>
      </p:pic>
      <p:sp>
        <p:nvSpPr>
          <p:cNvPr id="7" name="Text Placeholder 6">
            <a:extLst>
              <a:ext uri="{FF2B5EF4-FFF2-40B4-BE49-F238E27FC236}">
                <a16:creationId xmlns:a16="http://schemas.microsoft.com/office/drawing/2014/main" id="{5DD25F7D-B972-47F7-A5FD-156D2D8929D3}"/>
              </a:ext>
            </a:extLst>
          </p:cNvPr>
          <p:cNvSpPr>
            <a:spLocks noGrp="1"/>
          </p:cNvSpPr>
          <p:nvPr>
            <p:ph type="body" sz="quarter" idx="11"/>
          </p:nvPr>
        </p:nvSpPr>
        <p:spPr>
          <a:xfrm>
            <a:off x="5760000" y="2439547"/>
            <a:ext cx="5353920" cy="3288390"/>
          </a:xfrm>
        </p:spPr>
        <p:txBody>
          <a:bodyPr/>
          <a:lstStyle>
            <a:lvl1pPr>
              <a:lnSpc>
                <a:spcPct val="100000"/>
              </a:lnSpc>
              <a:spcBef>
                <a:spcPts val="0"/>
              </a:spcBef>
              <a:spcAft>
                <a:spcPts val="600"/>
              </a:spcAft>
              <a:defRPr>
                <a:solidFill>
                  <a:schemeClr val="tx1"/>
                </a:solidFill>
              </a:defRPr>
            </a:lvl1pPr>
            <a:lvl2pPr>
              <a:lnSpc>
                <a:spcPct val="100000"/>
              </a:lnSpc>
              <a:spcBef>
                <a:spcPts val="0"/>
              </a:spcBef>
              <a:spcAft>
                <a:spcPts val="600"/>
              </a:spcAft>
              <a:defRPr>
                <a:solidFill>
                  <a:schemeClr val="tx1"/>
                </a:solidFill>
              </a:defRPr>
            </a:lvl2pPr>
            <a:lvl3pPr>
              <a:lnSpc>
                <a:spcPct val="100000"/>
              </a:lnSpc>
              <a:spcBef>
                <a:spcPts val="0"/>
              </a:spcBef>
              <a:spcAft>
                <a:spcPts val="600"/>
              </a:spcAft>
              <a:defRPr>
                <a:solidFill>
                  <a:schemeClr val="tx1"/>
                </a:solidFill>
              </a:defRPr>
            </a:lvl3pPr>
            <a:lvl4pPr>
              <a:lnSpc>
                <a:spcPct val="100000"/>
              </a:lnSpc>
              <a:spcBef>
                <a:spcPts val="0"/>
              </a:spcBef>
              <a:spcAft>
                <a:spcPts val="600"/>
              </a:spcAft>
              <a:defRPr>
                <a:solidFill>
                  <a:schemeClr val="tx1"/>
                </a:solidFill>
              </a:defRPr>
            </a:lvl4pPr>
            <a:lvl5pPr>
              <a:lnSpc>
                <a:spcPct val="100000"/>
              </a:lnSpc>
              <a:spcBef>
                <a:spcPts val="0"/>
              </a:spcBef>
              <a:spcAft>
                <a:spcPts val="600"/>
              </a:spcAf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4137659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e Do">
    <p:bg>
      <p:bgPr>
        <a:solidFill>
          <a:srgbClr val="4E6989"/>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C502668-6CE4-9ECC-5AA7-5E313BF62E91}"/>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12619"/>
            <a:ext cx="12191999" cy="6870619"/>
          </a:xfrm>
          <a:prstGeom prst="rect">
            <a:avLst/>
          </a:prstGeom>
        </p:spPr>
      </p:pic>
      <p:sp>
        <p:nvSpPr>
          <p:cNvPr id="5" name="Picture Placeholder 4">
            <a:extLst>
              <a:ext uri="{FF2B5EF4-FFF2-40B4-BE49-F238E27FC236}">
                <a16:creationId xmlns:a16="http://schemas.microsoft.com/office/drawing/2014/main" id="{9C07C2EE-423C-31A9-DE23-C5579D964727}"/>
              </a:ext>
            </a:extLst>
          </p:cNvPr>
          <p:cNvSpPr>
            <a:spLocks noGrp="1"/>
          </p:cNvSpPr>
          <p:nvPr>
            <p:ph type="pic" sz="quarter" idx="11"/>
          </p:nvPr>
        </p:nvSpPr>
        <p:spPr>
          <a:xfrm>
            <a:off x="7920000" y="2203450"/>
            <a:ext cx="3475037" cy="3459163"/>
          </a:xfrm>
          <a:prstGeom prst="roundRect">
            <a:avLst/>
          </a:prstGeom>
        </p:spPr>
        <p:txBody>
          <a:bodyPr/>
          <a:lstStyle/>
          <a:p>
            <a:endParaRPr lang="en-AU" dirty="0"/>
          </a:p>
        </p:txBody>
      </p:sp>
      <p:pic>
        <p:nvPicPr>
          <p:cNvPr id="7" name="Picture 6">
            <a:extLst>
              <a:ext uri="{FF2B5EF4-FFF2-40B4-BE49-F238E27FC236}">
                <a16:creationId xmlns:a16="http://schemas.microsoft.com/office/drawing/2014/main" id="{F7A666A3-07EC-4553-9D75-112CF438A4ED}"/>
              </a:ext>
            </a:extLst>
          </p:cNvPr>
          <p:cNvPicPr>
            <a:picLocks/>
          </p:cNvPicPr>
          <p:nvPr userDrawn="1"/>
        </p:nvPicPr>
        <p:blipFill>
          <a:blip r:embed="rId3"/>
          <a:srcRect/>
          <a:stretch/>
        </p:blipFill>
        <p:spPr>
          <a:xfrm>
            <a:off x="2152800" y="-12619"/>
            <a:ext cx="7887600" cy="1967947"/>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225625"/>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We Do</a:t>
            </a:r>
          </a:p>
          <a:p>
            <a:pPr algn="ctr">
              <a:lnSpc>
                <a:spcPct val="100000"/>
              </a:lnSpc>
            </a:pPr>
            <a:r>
              <a:rPr lang="en-US" sz="3200" b="1" dirty="0">
                <a:solidFill>
                  <a:schemeClr val="tx1"/>
                </a:solidFill>
                <a:ea typeface="Fira Sans Medium" charset="0"/>
                <a:cs typeface="Fira Sans Medium" charset="0"/>
              </a:rPr>
              <a:t>Group work</a:t>
            </a:r>
            <a:endParaRPr lang="en-US" sz="1200" b="1" dirty="0">
              <a:solidFill>
                <a:schemeClr val="tx1"/>
              </a:solidFill>
              <a:ea typeface="Fira Sans Medium" charset="0"/>
              <a:cs typeface="Fira Sans Medium" charset="0"/>
            </a:endParaRPr>
          </a:p>
        </p:txBody>
      </p:sp>
      <p:sp>
        <p:nvSpPr>
          <p:cNvPr id="3" name="Text Placeholder 2">
            <a:extLst>
              <a:ext uri="{FF2B5EF4-FFF2-40B4-BE49-F238E27FC236}">
                <a16:creationId xmlns:a16="http://schemas.microsoft.com/office/drawing/2014/main" id="{589B6E7C-7873-4055-BA94-B3F6C8407093}"/>
              </a:ext>
            </a:extLst>
          </p:cNvPr>
          <p:cNvSpPr>
            <a:spLocks noGrp="1"/>
          </p:cNvSpPr>
          <p:nvPr>
            <p:ph type="body" sz="quarter" idx="10"/>
          </p:nvPr>
        </p:nvSpPr>
        <p:spPr>
          <a:xfrm>
            <a:off x="651600" y="2340000"/>
            <a:ext cx="6480000" cy="303847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25017132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We Do">
    <p:bg>
      <p:bgPr>
        <a:solidFill>
          <a:srgbClr val="4E698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A666A3-07EC-4553-9D75-112CF438A4ED}"/>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225625"/>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We Do</a:t>
            </a:r>
          </a:p>
          <a:p>
            <a:pPr algn="ctr">
              <a:lnSpc>
                <a:spcPct val="100000"/>
              </a:lnSpc>
            </a:pPr>
            <a:r>
              <a:rPr lang="en-US" sz="3200" b="1" dirty="0">
                <a:solidFill>
                  <a:schemeClr val="tx1"/>
                </a:solidFill>
                <a:ea typeface="Fira Sans Medium" charset="0"/>
                <a:cs typeface="Fira Sans Medium" charset="0"/>
              </a:rPr>
              <a:t>Group work</a:t>
            </a:r>
            <a:endParaRPr lang="en-US" sz="1200" b="1" dirty="0">
              <a:solidFill>
                <a:schemeClr val="tx1"/>
              </a:solidFill>
              <a:ea typeface="Fira Sans Medium" charset="0"/>
              <a:cs typeface="Fira Sans Medium" charset="0"/>
            </a:endParaRPr>
          </a:p>
        </p:txBody>
      </p:sp>
      <p:sp>
        <p:nvSpPr>
          <p:cNvPr id="3" name="Text Placeholder 2">
            <a:extLst>
              <a:ext uri="{FF2B5EF4-FFF2-40B4-BE49-F238E27FC236}">
                <a16:creationId xmlns:a16="http://schemas.microsoft.com/office/drawing/2014/main" id="{589B6E7C-7873-4055-BA94-B3F6C8407093}"/>
              </a:ext>
            </a:extLst>
          </p:cNvPr>
          <p:cNvSpPr>
            <a:spLocks noGrp="1"/>
          </p:cNvSpPr>
          <p:nvPr>
            <p:ph type="body" sz="quarter" idx="10"/>
          </p:nvPr>
        </p:nvSpPr>
        <p:spPr>
          <a:xfrm>
            <a:off x="651600" y="2340000"/>
            <a:ext cx="6480000" cy="303847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2" name="Google Shape;226;p8">
            <a:extLst>
              <a:ext uri="{FF2B5EF4-FFF2-40B4-BE49-F238E27FC236}">
                <a16:creationId xmlns:a16="http://schemas.microsoft.com/office/drawing/2014/main" id="{3246474C-05F2-7F5B-B334-09BD079E7BA3}"/>
              </a:ext>
            </a:extLst>
          </p:cNvPr>
          <p:cNvPicPr preferRelativeResize="0">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flipH="1">
            <a:off x="7920000" y="2203200"/>
            <a:ext cx="3475992" cy="3459600"/>
          </a:xfrm>
          <a:prstGeom prst="roundRect">
            <a:avLst>
              <a:gd name="adj" fmla="val 16667"/>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7896719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We Do">
    <p:bg>
      <p:bgPr>
        <a:solidFill>
          <a:srgbClr val="4E698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A666A3-07EC-4553-9D75-112CF438A4ED}"/>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225625"/>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We Do</a:t>
            </a:r>
          </a:p>
          <a:p>
            <a:pPr algn="ctr">
              <a:lnSpc>
                <a:spcPct val="100000"/>
              </a:lnSpc>
            </a:pPr>
            <a:r>
              <a:rPr lang="en-US" sz="3200" b="1" dirty="0">
                <a:solidFill>
                  <a:schemeClr val="tx1"/>
                </a:solidFill>
                <a:ea typeface="Fira Sans Medium" charset="0"/>
                <a:cs typeface="Fira Sans Medium" charset="0"/>
              </a:rPr>
              <a:t>Group work</a:t>
            </a:r>
            <a:endParaRPr lang="en-US" sz="1200" b="1" dirty="0">
              <a:solidFill>
                <a:schemeClr val="tx1"/>
              </a:solidFill>
              <a:ea typeface="Fira Sans Medium" charset="0"/>
              <a:cs typeface="Fira Sans Medium" charset="0"/>
            </a:endParaRPr>
          </a:p>
        </p:txBody>
      </p:sp>
      <p:sp>
        <p:nvSpPr>
          <p:cNvPr id="3" name="Text Placeholder 2">
            <a:extLst>
              <a:ext uri="{FF2B5EF4-FFF2-40B4-BE49-F238E27FC236}">
                <a16:creationId xmlns:a16="http://schemas.microsoft.com/office/drawing/2014/main" id="{589B6E7C-7873-4055-BA94-B3F6C8407093}"/>
              </a:ext>
            </a:extLst>
          </p:cNvPr>
          <p:cNvSpPr>
            <a:spLocks noGrp="1"/>
          </p:cNvSpPr>
          <p:nvPr>
            <p:ph type="body" sz="quarter" idx="10"/>
          </p:nvPr>
        </p:nvSpPr>
        <p:spPr>
          <a:xfrm>
            <a:off x="651600" y="2340000"/>
            <a:ext cx="6480000" cy="303847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2" name="Google Shape;226;p8">
            <a:extLst>
              <a:ext uri="{FF2B5EF4-FFF2-40B4-BE49-F238E27FC236}">
                <a16:creationId xmlns:a16="http://schemas.microsoft.com/office/drawing/2014/main" id="{3246474C-05F2-7F5B-B334-09BD079E7BA3}"/>
              </a:ext>
            </a:extLst>
          </p:cNvPr>
          <p:cNvPicPr preferRelativeResize="0">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flipH="1">
            <a:off x="7920000" y="2203200"/>
            <a:ext cx="3475992" cy="3459600"/>
          </a:xfrm>
          <a:prstGeom prst="roundRect">
            <a:avLst>
              <a:gd name="adj" fmla="val 16667"/>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10098229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We Do">
    <p:bg>
      <p:bgPr>
        <a:solidFill>
          <a:srgbClr val="4E698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A666A3-07EC-4553-9D75-112CF438A4ED}"/>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225625"/>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We Do</a:t>
            </a:r>
          </a:p>
          <a:p>
            <a:pPr algn="ctr">
              <a:lnSpc>
                <a:spcPct val="100000"/>
              </a:lnSpc>
            </a:pPr>
            <a:r>
              <a:rPr lang="en-US" sz="3200" b="1" dirty="0">
                <a:solidFill>
                  <a:schemeClr val="tx1"/>
                </a:solidFill>
                <a:ea typeface="Fira Sans Medium" charset="0"/>
                <a:cs typeface="Fira Sans Medium" charset="0"/>
              </a:rPr>
              <a:t>Group work</a:t>
            </a:r>
            <a:endParaRPr lang="en-US" sz="1200" b="1" dirty="0">
              <a:solidFill>
                <a:schemeClr val="tx1"/>
              </a:solidFill>
              <a:ea typeface="Fira Sans Medium" charset="0"/>
              <a:cs typeface="Fira Sans Medium" charset="0"/>
            </a:endParaRPr>
          </a:p>
        </p:txBody>
      </p:sp>
      <p:sp>
        <p:nvSpPr>
          <p:cNvPr id="3" name="Text Placeholder 2">
            <a:extLst>
              <a:ext uri="{FF2B5EF4-FFF2-40B4-BE49-F238E27FC236}">
                <a16:creationId xmlns:a16="http://schemas.microsoft.com/office/drawing/2014/main" id="{589B6E7C-7873-4055-BA94-B3F6C8407093}"/>
              </a:ext>
            </a:extLst>
          </p:cNvPr>
          <p:cNvSpPr>
            <a:spLocks noGrp="1"/>
          </p:cNvSpPr>
          <p:nvPr>
            <p:ph type="body" sz="quarter" idx="10"/>
          </p:nvPr>
        </p:nvSpPr>
        <p:spPr>
          <a:xfrm>
            <a:off x="651600" y="2340000"/>
            <a:ext cx="6480000" cy="303847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2" name="Google Shape;226;p8">
            <a:extLst>
              <a:ext uri="{FF2B5EF4-FFF2-40B4-BE49-F238E27FC236}">
                <a16:creationId xmlns:a16="http://schemas.microsoft.com/office/drawing/2014/main" id="{3246474C-05F2-7F5B-B334-09BD079E7BA3}"/>
              </a:ext>
            </a:extLst>
          </p:cNvPr>
          <p:cNvPicPr preferRelativeResize="0">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flipH="1">
            <a:off x="7920000" y="2203200"/>
            <a:ext cx="3475992" cy="3459600"/>
          </a:xfrm>
          <a:prstGeom prst="roundRect">
            <a:avLst>
              <a:gd name="adj" fmla="val 16667"/>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24757625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We Do">
    <p:bg>
      <p:bgPr>
        <a:solidFill>
          <a:srgbClr val="4E698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A666A3-07EC-4553-9D75-112CF438A4ED}"/>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225625"/>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We Do</a:t>
            </a:r>
          </a:p>
          <a:p>
            <a:pPr algn="ctr">
              <a:lnSpc>
                <a:spcPct val="100000"/>
              </a:lnSpc>
            </a:pPr>
            <a:r>
              <a:rPr lang="en-US" sz="3200" b="1" dirty="0">
                <a:solidFill>
                  <a:schemeClr val="tx1"/>
                </a:solidFill>
                <a:ea typeface="Fira Sans Medium" charset="0"/>
                <a:cs typeface="Fira Sans Medium" charset="0"/>
              </a:rPr>
              <a:t>Group work</a:t>
            </a:r>
            <a:endParaRPr lang="en-US" sz="1200" b="1" dirty="0">
              <a:solidFill>
                <a:schemeClr val="tx1"/>
              </a:solidFill>
              <a:ea typeface="Fira Sans Medium" charset="0"/>
              <a:cs typeface="Fira Sans Medium" charset="0"/>
            </a:endParaRPr>
          </a:p>
        </p:txBody>
      </p:sp>
      <p:sp>
        <p:nvSpPr>
          <p:cNvPr id="3" name="Text Placeholder 2">
            <a:extLst>
              <a:ext uri="{FF2B5EF4-FFF2-40B4-BE49-F238E27FC236}">
                <a16:creationId xmlns:a16="http://schemas.microsoft.com/office/drawing/2014/main" id="{589B6E7C-7873-4055-BA94-B3F6C8407093}"/>
              </a:ext>
            </a:extLst>
          </p:cNvPr>
          <p:cNvSpPr>
            <a:spLocks noGrp="1"/>
          </p:cNvSpPr>
          <p:nvPr>
            <p:ph type="body" sz="quarter" idx="10"/>
          </p:nvPr>
        </p:nvSpPr>
        <p:spPr>
          <a:xfrm>
            <a:off x="651600" y="2340000"/>
            <a:ext cx="6480000" cy="303847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2" name="Google Shape;226;p8">
            <a:extLst>
              <a:ext uri="{FF2B5EF4-FFF2-40B4-BE49-F238E27FC236}">
                <a16:creationId xmlns:a16="http://schemas.microsoft.com/office/drawing/2014/main" id="{3246474C-05F2-7F5B-B334-09BD079E7BA3}"/>
              </a:ext>
            </a:extLst>
          </p:cNvPr>
          <p:cNvPicPr preferRelativeResize="0">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flipH="1">
            <a:off x="7920000" y="2203200"/>
            <a:ext cx="3475992" cy="3459600"/>
          </a:xfrm>
          <a:prstGeom prst="roundRect">
            <a:avLst>
              <a:gd name="adj" fmla="val 16667"/>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11094413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We Do">
    <p:bg>
      <p:bgPr>
        <a:solidFill>
          <a:srgbClr val="4E698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A666A3-07EC-4553-9D75-112CF438A4ED}"/>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225625"/>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We Do</a:t>
            </a:r>
          </a:p>
          <a:p>
            <a:pPr algn="ctr">
              <a:lnSpc>
                <a:spcPct val="100000"/>
              </a:lnSpc>
            </a:pPr>
            <a:r>
              <a:rPr lang="en-US" sz="3200" b="1" dirty="0">
                <a:solidFill>
                  <a:schemeClr val="tx1"/>
                </a:solidFill>
                <a:ea typeface="Fira Sans Medium" charset="0"/>
                <a:cs typeface="Fira Sans Medium" charset="0"/>
              </a:rPr>
              <a:t>Group work</a:t>
            </a:r>
            <a:endParaRPr lang="en-US" sz="1200" b="1" dirty="0">
              <a:solidFill>
                <a:schemeClr val="tx1"/>
              </a:solidFill>
              <a:ea typeface="Fira Sans Medium" charset="0"/>
              <a:cs typeface="Fira Sans Medium" charset="0"/>
            </a:endParaRPr>
          </a:p>
        </p:txBody>
      </p:sp>
      <p:sp>
        <p:nvSpPr>
          <p:cNvPr id="3" name="Text Placeholder 2">
            <a:extLst>
              <a:ext uri="{FF2B5EF4-FFF2-40B4-BE49-F238E27FC236}">
                <a16:creationId xmlns:a16="http://schemas.microsoft.com/office/drawing/2014/main" id="{589B6E7C-7873-4055-BA94-B3F6C8407093}"/>
              </a:ext>
            </a:extLst>
          </p:cNvPr>
          <p:cNvSpPr>
            <a:spLocks noGrp="1"/>
          </p:cNvSpPr>
          <p:nvPr>
            <p:ph type="body" sz="quarter" idx="10"/>
          </p:nvPr>
        </p:nvSpPr>
        <p:spPr>
          <a:xfrm>
            <a:off x="651600" y="2340000"/>
            <a:ext cx="6480000" cy="303847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2" name="Google Shape;226;p8">
            <a:extLst>
              <a:ext uri="{FF2B5EF4-FFF2-40B4-BE49-F238E27FC236}">
                <a16:creationId xmlns:a16="http://schemas.microsoft.com/office/drawing/2014/main" id="{3246474C-05F2-7F5B-B334-09BD079E7BA3}"/>
              </a:ext>
            </a:extLst>
          </p:cNvPr>
          <p:cNvPicPr preferRelativeResize="0">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flipH="1">
            <a:off x="7920000" y="2203200"/>
            <a:ext cx="3475992" cy="3459600"/>
          </a:xfrm>
          <a:prstGeom prst="roundRect">
            <a:avLst>
              <a:gd name="adj" fmla="val 16667"/>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22052534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_We Do">
    <p:bg>
      <p:bgPr>
        <a:solidFill>
          <a:srgbClr val="4E698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A666A3-07EC-4553-9D75-112CF438A4ED}"/>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225625"/>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We Do</a:t>
            </a:r>
          </a:p>
          <a:p>
            <a:pPr algn="ctr">
              <a:lnSpc>
                <a:spcPct val="100000"/>
              </a:lnSpc>
            </a:pPr>
            <a:r>
              <a:rPr lang="en-US" sz="3200" b="1" dirty="0">
                <a:solidFill>
                  <a:schemeClr val="tx1"/>
                </a:solidFill>
                <a:ea typeface="Fira Sans Medium" charset="0"/>
                <a:cs typeface="Fira Sans Medium" charset="0"/>
              </a:rPr>
              <a:t>Group work</a:t>
            </a:r>
            <a:endParaRPr lang="en-US" sz="1200" b="1" dirty="0">
              <a:solidFill>
                <a:schemeClr val="tx1"/>
              </a:solidFill>
              <a:ea typeface="Fira Sans Medium" charset="0"/>
              <a:cs typeface="Fira Sans Medium" charset="0"/>
            </a:endParaRPr>
          </a:p>
        </p:txBody>
      </p:sp>
      <p:sp>
        <p:nvSpPr>
          <p:cNvPr id="3" name="Text Placeholder 2">
            <a:extLst>
              <a:ext uri="{FF2B5EF4-FFF2-40B4-BE49-F238E27FC236}">
                <a16:creationId xmlns:a16="http://schemas.microsoft.com/office/drawing/2014/main" id="{589B6E7C-7873-4055-BA94-B3F6C8407093}"/>
              </a:ext>
            </a:extLst>
          </p:cNvPr>
          <p:cNvSpPr>
            <a:spLocks noGrp="1"/>
          </p:cNvSpPr>
          <p:nvPr>
            <p:ph type="body" sz="quarter" idx="10"/>
          </p:nvPr>
        </p:nvSpPr>
        <p:spPr>
          <a:xfrm>
            <a:off x="651600" y="2340000"/>
            <a:ext cx="6480000" cy="303847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2" name="Google Shape;226;p8">
            <a:extLst>
              <a:ext uri="{FF2B5EF4-FFF2-40B4-BE49-F238E27FC236}">
                <a16:creationId xmlns:a16="http://schemas.microsoft.com/office/drawing/2014/main" id="{3246474C-05F2-7F5B-B334-09BD079E7BA3}"/>
              </a:ext>
            </a:extLst>
          </p:cNvPr>
          <p:cNvPicPr preferRelativeResize="0">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flipH="1">
            <a:off x="7920000" y="2203200"/>
            <a:ext cx="3475992" cy="3459600"/>
          </a:xfrm>
          <a:prstGeom prst="roundRect">
            <a:avLst>
              <a:gd name="adj" fmla="val 16667"/>
            </a:avLst>
          </a:prstGeom>
          <a:noFill/>
          <a:ln>
            <a:noFill/>
          </a:ln>
          <a:effectLst>
            <a:outerShdw blurRad="50800" dist="38100" dir="2700000" algn="tl" rotWithShape="0">
              <a:srgbClr val="000000">
                <a:alpha val="40000"/>
              </a:srgbClr>
            </a:outerShdw>
          </a:effectLst>
        </p:spPr>
      </p:pic>
    </p:spTree>
    <p:extLst>
      <p:ext uri="{BB962C8B-B14F-4D97-AF65-F5344CB8AC3E}">
        <p14:creationId xmlns:p14="http://schemas.microsoft.com/office/powerpoint/2010/main" val="34374098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You Do">
    <p:bg>
      <p:bgPr>
        <a:solidFill>
          <a:srgbClr val="4E6989"/>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C86C4C0-B35F-3735-7D65-CCB39897B842}"/>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12619"/>
            <a:ext cx="12191999" cy="6870619"/>
          </a:xfrm>
          <a:prstGeom prst="rect">
            <a:avLst/>
          </a:prstGeom>
        </p:spPr>
      </p:pic>
      <p:pic>
        <p:nvPicPr>
          <p:cNvPr id="7" name="Picture 6">
            <a:extLst>
              <a:ext uri="{FF2B5EF4-FFF2-40B4-BE49-F238E27FC236}">
                <a16:creationId xmlns:a16="http://schemas.microsoft.com/office/drawing/2014/main" id="{F6744F64-221C-45F4-9D05-D04E797E67C0}"/>
              </a:ext>
            </a:extLst>
          </p:cNvPr>
          <p:cNvPicPr>
            <a:picLocks/>
          </p:cNvPicPr>
          <p:nvPr userDrawn="1"/>
        </p:nvPicPr>
        <p:blipFill>
          <a:blip r:embed="rId3"/>
          <a:srcRect/>
          <a:stretch/>
        </p:blipFill>
        <p:spPr>
          <a:xfrm>
            <a:off x="2152800" y="-12619"/>
            <a:ext cx="7887600" cy="1967947"/>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225625"/>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You Do</a:t>
            </a:r>
          </a:p>
          <a:p>
            <a:pPr algn="ctr">
              <a:lnSpc>
                <a:spcPct val="100000"/>
              </a:lnSpc>
            </a:pPr>
            <a:r>
              <a:rPr lang="en-US" sz="3200" b="1" dirty="0">
                <a:solidFill>
                  <a:schemeClr val="tx1"/>
                </a:solidFill>
                <a:ea typeface="Fira Sans Medium" charset="0"/>
                <a:cs typeface="Fira Sans Medium" charset="0"/>
              </a:rPr>
              <a:t>Individual activity</a:t>
            </a:r>
            <a:endParaRPr lang="en-US" sz="1200" b="1" dirty="0">
              <a:solidFill>
                <a:schemeClr val="tx1"/>
              </a:solidFill>
              <a:ea typeface="Fira Sans Medium" charset="0"/>
              <a:cs typeface="Fira Sans Medium" charset="0"/>
            </a:endParaRPr>
          </a:p>
        </p:txBody>
      </p:sp>
      <p:sp>
        <p:nvSpPr>
          <p:cNvPr id="8" name="Text Placeholder 2">
            <a:extLst>
              <a:ext uri="{FF2B5EF4-FFF2-40B4-BE49-F238E27FC236}">
                <a16:creationId xmlns:a16="http://schemas.microsoft.com/office/drawing/2014/main" id="{F1CB33A3-CDF5-48BC-8215-32E72C154617}"/>
              </a:ext>
            </a:extLst>
          </p:cNvPr>
          <p:cNvSpPr>
            <a:spLocks noGrp="1"/>
          </p:cNvSpPr>
          <p:nvPr>
            <p:ph type="body" sz="quarter" idx="11"/>
          </p:nvPr>
        </p:nvSpPr>
        <p:spPr>
          <a:xfrm>
            <a:off x="838800" y="2340000"/>
            <a:ext cx="6480000" cy="318706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Picture Placeholder 4">
            <a:extLst>
              <a:ext uri="{FF2B5EF4-FFF2-40B4-BE49-F238E27FC236}">
                <a16:creationId xmlns:a16="http://schemas.microsoft.com/office/drawing/2014/main" id="{EEB7BA1F-A815-EC5D-643B-B320AB743B55}"/>
              </a:ext>
            </a:extLst>
          </p:cNvPr>
          <p:cNvSpPr>
            <a:spLocks noGrp="1"/>
          </p:cNvSpPr>
          <p:nvPr>
            <p:ph type="pic" sz="quarter" idx="12"/>
          </p:nvPr>
        </p:nvSpPr>
        <p:spPr>
          <a:xfrm>
            <a:off x="7920000" y="2203450"/>
            <a:ext cx="3475037" cy="3459163"/>
          </a:xfrm>
          <a:prstGeom prst="roundRect">
            <a:avLst/>
          </a:prstGeom>
        </p:spPr>
        <p:txBody>
          <a:bodyPr/>
          <a:lstStyle/>
          <a:p>
            <a:endParaRPr lang="en-AU" dirty="0"/>
          </a:p>
        </p:txBody>
      </p:sp>
    </p:spTree>
    <p:extLst>
      <p:ext uri="{BB962C8B-B14F-4D97-AF65-F5344CB8AC3E}">
        <p14:creationId xmlns:p14="http://schemas.microsoft.com/office/powerpoint/2010/main" val="37721261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tep 1_You Do">
    <p:bg>
      <p:bgPr>
        <a:solidFill>
          <a:srgbClr val="4E6989"/>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8870878-5203-B996-5525-F81DA857C0EE}"/>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12619"/>
            <a:ext cx="12191999" cy="6870619"/>
          </a:xfrm>
          <a:prstGeom prst="rect">
            <a:avLst/>
          </a:prstGeom>
        </p:spPr>
      </p:pic>
      <p:pic>
        <p:nvPicPr>
          <p:cNvPr id="7" name="Picture 6">
            <a:extLst>
              <a:ext uri="{FF2B5EF4-FFF2-40B4-BE49-F238E27FC236}">
                <a16:creationId xmlns:a16="http://schemas.microsoft.com/office/drawing/2014/main" id="{F6744F64-221C-45F4-9D05-D04E797E67C0}"/>
              </a:ext>
            </a:extLst>
          </p:cNvPr>
          <p:cNvPicPr>
            <a:picLocks/>
          </p:cNvPicPr>
          <p:nvPr userDrawn="1"/>
        </p:nvPicPr>
        <p:blipFill>
          <a:blip r:embed="rId3"/>
          <a:srcRect/>
          <a:stretch/>
        </p:blipFill>
        <p:spPr>
          <a:xfrm>
            <a:off x="2152800" y="-12619"/>
            <a:ext cx="7887600" cy="1967947"/>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225625"/>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You Do</a:t>
            </a:r>
          </a:p>
          <a:p>
            <a:pPr algn="ctr">
              <a:lnSpc>
                <a:spcPct val="100000"/>
              </a:lnSpc>
            </a:pPr>
            <a:r>
              <a:rPr lang="en-US" sz="3200" b="1" dirty="0">
                <a:solidFill>
                  <a:schemeClr val="tx1"/>
                </a:solidFill>
                <a:ea typeface="Fira Sans Medium" charset="0"/>
                <a:cs typeface="Fira Sans Medium" charset="0"/>
              </a:rPr>
              <a:t>Individual activity</a:t>
            </a:r>
            <a:endParaRPr lang="en-US" sz="1200" b="1" dirty="0">
              <a:solidFill>
                <a:schemeClr val="tx1"/>
              </a:solidFill>
              <a:ea typeface="Fira Sans Medium" charset="0"/>
              <a:cs typeface="Fira Sans Medium" charset="0"/>
            </a:endParaRPr>
          </a:p>
        </p:txBody>
      </p:sp>
      <p:sp>
        <p:nvSpPr>
          <p:cNvPr id="8" name="Text Placeholder 2">
            <a:extLst>
              <a:ext uri="{FF2B5EF4-FFF2-40B4-BE49-F238E27FC236}">
                <a16:creationId xmlns:a16="http://schemas.microsoft.com/office/drawing/2014/main" id="{F1CB33A3-CDF5-48BC-8215-32E72C154617}"/>
              </a:ext>
            </a:extLst>
          </p:cNvPr>
          <p:cNvSpPr>
            <a:spLocks noGrp="1"/>
          </p:cNvSpPr>
          <p:nvPr>
            <p:ph type="body" sz="quarter" idx="11"/>
          </p:nvPr>
        </p:nvSpPr>
        <p:spPr>
          <a:xfrm>
            <a:off x="838800" y="2340000"/>
            <a:ext cx="6480000" cy="318706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3" name="Picture 2">
            <a:extLst>
              <a:ext uri="{FF2B5EF4-FFF2-40B4-BE49-F238E27FC236}">
                <a16:creationId xmlns:a16="http://schemas.microsoft.com/office/drawing/2014/main" id="{45526B5C-D58D-7000-1832-391FE344899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8875273" y="1785937"/>
            <a:ext cx="2018500" cy="396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36319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tep 2_You Do">
    <p:bg>
      <p:bgPr>
        <a:solidFill>
          <a:srgbClr val="4E6989"/>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5AF4A49-1719-FFCA-1453-57BAC8BEED78}"/>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12619"/>
            <a:ext cx="12191999" cy="6870619"/>
          </a:xfrm>
          <a:prstGeom prst="rect">
            <a:avLst/>
          </a:prstGeom>
        </p:spPr>
      </p:pic>
      <p:pic>
        <p:nvPicPr>
          <p:cNvPr id="7" name="Picture 6">
            <a:extLst>
              <a:ext uri="{FF2B5EF4-FFF2-40B4-BE49-F238E27FC236}">
                <a16:creationId xmlns:a16="http://schemas.microsoft.com/office/drawing/2014/main" id="{F6744F64-221C-45F4-9D05-D04E797E67C0}"/>
              </a:ext>
            </a:extLst>
          </p:cNvPr>
          <p:cNvPicPr>
            <a:picLocks/>
          </p:cNvPicPr>
          <p:nvPr userDrawn="1"/>
        </p:nvPicPr>
        <p:blipFill>
          <a:blip r:embed="rId3"/>
          <a:srcRect/>
          <a:stretch/>
        </p:blipFill>
        <p:spPr>
          <a:xfrm>
            <a:off x="2152800" y="-12619"/>
            <a:ext cx="7887600" cy="1967947"/>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225625"/>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You Do</a:t>
            </a:r>
          </a:p>
          <a:p>
            <a:pPr algn="ctr">
              <a:lnSpc>
                <a:spcPct val="100000"/>
              </a:lnSpc>
            </a:pPr>
            <a:r>
              <a:rPr lang="en-US" sz="3200" b="1" dirty="0">
                <a:solidFill>
                  <a:schemeClr val="tx1"/>
                </a:solidFill>
                <a:ea typeface="Fira Sans Medium" charset="0"/>
                <a:cs typeface="Fira Sans Medium" charset="0"/>
              </a:rPr>
              <a:t>Individual activity</a:t>
            </a:r>
            <a:endParaRPr lang="en-US" sz="1200" b="1" dirty="0">
              <a:solidFill>
                <a:schemeClr val="tx1"/>
              </a:solidFill>
              <a:ea typeface="Fira Sans Medium" charset="0"/>
              <a:cs typeface="Fira Sans Medium" charset="0"/>
            </a:endParaRPr>
          </a:p>
        </p:txBody>
      </p:sp>
      <p:sp>
        <p:nvSpPr>
          <p:cNvPr id="8" name="Text Placeholder 2">
            <a:extLst>
              <a:ext uri="{FF2B5EF4-FFF2-40B4-BE49-F238E27FC236}">
                <a16:creationId xmlns:a16="http://schemas.microsoft.com/office/drawing/2014/main" id="{F1CB33A3-CDF5-48BC-8215-32E72C154617}"/>
              </a:ext>
            </a:extLst>
          </p:cNvPr>
          <p:cNvSpPr>
            <a:spLocks noGrp="1"/>
          </p:cNvSpPr>
          <p:nvPr>
            <p:ph type="body" sz="quarter" idx="11"/>
          </p:nvPr>
        </p:nvSpPr>
        <p:spPr>
          <a:xfrm>
            <a:off x="838800" y="2340000"/>
            <a:ext cx="6480000" cy="318706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2" name="Picture 1" descr="A cartoon of a child with a number on her shirt&#10;&#10;Description automatically generated">
            <a:extLst>
              <a:ext uri="{FF2B5EF4-FFF2-40B4-BE49-F238E27FC236}">
                <a16:creationId xmlns:a16="http://schemas.microsoft.com/office/drawing/2014/main" id="{A82A1C04-EEAE-1E2D-9E03-2615D179B56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3821" r="249" b="5371"/>
          <a:stretch/>
        </p:blipFill>
        <p:spPr>
          <a:xfrm>
            <a:off x="8120653" y="1743082"/>
            <a:ext cx="3055938" cy="3956140"/>
          </a:xfrm>
          <a:prstGeom prst="rect">
            <a:avLst/>
          </a:prstGeom>
        </p:spPr>
      </p:pic>
    </p:spTree>
    <p:extLst>
      <p:ext uri="{BB962C8B-B14F-4D97-AF65-F5344CB8AC3E}">
        <p14:creationId xmlns:p14="http://schemas.microsoft.com/office/powerpoint/2010/main" val="32955060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ior knowledge">
    <p:bg>
      <p:bgPr>
        <a:solidFill>
          <a:srgbClr val="4E698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7D2D9CD-8CAC-44CB-AE6C-AD531C591765}"/>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471847"/>
            <a:ext cx="8698549" cy="830997"/>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Activate Prior Knowledge</a:t>
            </a:r>
            <a:endParaRPr lang="en-US" sz="2000" b="1" dirty="0">
              <a:solidFill>
                <a:schemeClr val="tx1"/>
              </a:solidFill>
              <a:ea typeface="Fira Sans Medium" charset="0"/>
              <a:cs typeface="Fira Sans Medium" charset="0"/>
            </a:endParaRPr>
          </a:p>
        </p:txBody>
      </p:sp>
      <p:sp>
        <p:nvSpPr>
          <p:cNvPr id="3" name="Text Placeholder 2">
            <a:extLst>
              <a:ext uri="{FF2B5EF4-FFF2-40B4-BE49-F238E27FC236}">
                <a16:creationId xmlns:a16="http://schemas.microsoft.com/office/drawing/2014/main" id="{1E2463B7-B5E8-419C-9591-738430E9686E}"/>
              </a:ext>
            </a:extLst>
          </p:cNvPr>
          <p:cNvSpPr>
            <a:spLocks noGrp="1"/>
          </p:cNvSpPr>
          <p:nvPr>
            <p:ph type="body" sz="quarter" idx="10"/>
          </p:nvPr>
        </p:nvSpPr>
        <p:spPr>
          <a:xfrm>
            <a:off x="5760000" y="2340000"/>
            <a:ext cx="5648642" cy="318706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2" name="Picture 1">
            <a:extLst>
              <a:ext uri="{FF2B5EF4-FFF2-40B4-BE49-F238E27FC236}">
                <a16:creationId xmlns:a16="http://schemas.microsoft.com/office/drawing/2014/main" id="{71824860-D0FE-3980-8A6A-D95D11F8F25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03008" y="2440586"/>
            <a:ext cx="4642601" cy="2837302"/>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32810786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tep 3_You Do">
    <p:bg>
      <p:bgPr>
        <a:solidFill>
          <a:srgbClr val="4E6989"/>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582F675-3560-997C-76D5-A73852D4C68D}"/>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12619"/>
            <a:ext cx="12191999" cy="6870619"/>
          </a:xfrm>
          <a:prstGeom prst="rect">
            <a:avLst/>
          </a:prstGeom>
        </p:spPr>
      </p:pic>
      <p:pic>
        <p:nvPicPr>
          <p:cNvPr id="7" name="Picture 6">
            <a:extLst>
              <a:ext uri="{FF2B5EF4-FFF2-40B4-BE49-F238E27FC236}">
                <a16:creationId xmlns:a16="http://schemas.microsoft.com/office/drawing/2014/main" id="{F6744F64-221C-45F4-9D05-D04E797E67C0}"/>
              </a:ext>
            </a:extLst>
          </p:cNvPr>
          <p:cNvPicPr>
            <a:picLocks/>
          </p:cNvPicPr>
          <p:nvPr userDrawn="1"/>
        </p:nvPicPr>
        <p:blipFill>
          <a:blip r:embed="rId3"/>
          <a:srcRect/>
          <a:stretch/>
        </p:blipFill>
        <p:spPr>
          <a:xfrm>
            <a:off x="2152800" y="-12619"/>
            <a:ext cx="7887600" cy="1967947"/>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225625"/>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You Do</a:t>
            </a:r>
          </a:p>
          <a:p>
            <a:pPr algn="ctr">
              <a:lnSpc>
                <a:spcPct val="100000"/>
              </a:lnSpc>
            </a:pPr>
            <a:r>
              <a:rPr lang="en-US" sz="3200" b="1" dirty="0">
                <a:solidFill>
                  <a:schemeClr val="tx1"/>
                </a:solidFill>
                <a:ea typeface="Fira Sans Medium" charset="0"/>
                <a:cs typeface="Fira Sans Medium" charset="0"/>
              </a:rPr>
              <a:t>Individual activity</a:t>
            </a:r>
            <a:endParaRPr lang="en-US" sz="1200" b="1" dirty="0">
              <a:solidFill>
                <a:schemeClr val="tx1"/>
              </a:solidFill>
              <a:ea typeface="Fira Sans Medium" charset="0"/>
              <a:cs typeface="Fira Sans Medium" charset="0"/>
            </a:endParaRPr>
          </a:p>
        </p:txBody>
      </p:sp>
      <p:sp>
        <p:nvSpPr>
          <p:cNvPr id="8" name="Text Placeholder 2">
            <a:extLst>
              <a:ext uri="{FF2B5EF4-FFF2-40B4-BE49-F238E27FC236}">
                <a16:creationId xmlns:a16="http://schemas.microsoft.com/office/drawing/2014/main" id="{F1CB33A3-CDF5-48BC-8215-32E72C154617}"/>
              </a:ext>
            </a:extLst>
          </p:cNvPr>
          <p:cNvSpPr>
            <a:spLocks noGrp="1"/>
          </p:cNvSpPr>
          <p:nvPr>
            <p:ph type="body" sz="quarter" idx="11"/>
          </p:nvPr>
        </p:nvSpPr>
        <p:spPr>
          <a:xfrm>
            <a:off x="838800" y="2340000"/>
            <a:ext cx="6480000" cy="318706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3" name="Picture 2">
            <a:extLst>
              <a:ext uri="{FF2B5EF4-FFF2-40B4-BE49-F238E27FC236}">
                <a16:creationId xmlns:a16="http://schemas.microsoft.com/office/drawing/2014/main" id="{CA2631D8-39AA-5E57-EEA6-7892991E2A82}"/>
              </a:ext>
            </a:extLst>
          </p:cNvPr>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l="-13910" t="-20748" r="-1" b="-23380"/>
          <a:stretch/>
        </p:blipFill>
        <p:spPr bwMode="auto">
          <a:xfrm>
            <a:off x="8309274" y="1071562"/>
            <a:ext cx="2073275" cy="55578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979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tep 4_You Do">
    <p:bg>
      <p:bgPr>
        <a:solidFill>
          <a:srgbClr val="4E6989"/>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F084931-AF62-AA86-799B-CAAB452B00AE}"/>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12619"/>
            <a:ext cx="12191999" cy="6870619"/>
          </a:xfrm>
          <a:prstGeom prst="rect">
            <a:avLst/>
          </a:prstGeom>
        </p:spPr>
      </p:pic>
      <p:pic>
        <p:nvPicPr>
          <p:cNvPr id="7" name="Picture 6">
            <a:extLst>
              <a:ext uri="{FF2B5EF4-FFF2-40B4-BE49-F238E27FC236}">
                <a16:creationId xmlns:a16="http://schemas.microsoft.com/office/drawing/2014/main" id="{F6744F64-221C-45F4-9D05-D04E797E67C0}"/>
              </a:ext>
            </a:extLst>
          </p:cNvPr>
          <p:cNvPicPr>
            <a:picLocks/>
          </p:cNvPicPr>
          <p:nvPr userDrawn="1"/>
        </p:nvPicPr>
        <p:blipFill>
          <a:blip r:embed="rId3"/>
          <a:srcRect/>
          <a:stretch/>
        </p:blipFill>
        <p:spPr>
          <a:xfrm>
            <a:off x="2152800" y="-12619"/>
            <a:ext cx="7887600" cy="1967947"/>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225625"/>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You Do</a:t>
            </a:r>
          </a:p>
          <a:p>
            <a:pPr algn="ctr">
              <a:lnSpc>
                <a:spcPct val="100000"/>
              </a:lnSpc>
            </a:pPr>
            <a:r>
              <a:rPr lang="en-US" sz="3200" b="1" dirty="0">
                <a:solidFill>
                  <a:schemeClr val="tx1"/>
                </a:solidFill>
                <a:ea typeface="Fira Sans Medium" charset="0"/>
                <a:cs typeface="Fira Sans Medium" charset="0"/>
              </a:rPr>
              <a:t>Individual activity</a:t>
            </a:r>
            <a:endParaRPr lang="en-US" sz="1200" b="1" dirty="0">
              <a:solidFill>
                <a:schemeClr val="tx1"/>
              </a:solidFill>
              <a:ea typeface="Fira Sans Medium" charset="0"/>
              <a:cs typeface="Fira Sans Medium" charset="0"/>
            </a:endParaRPr>
          </a:p>
        </p:txBody>
      </p:sp>
      <p:sp>
        <p:nvSpPr>
          <p:cNvPr id="8" name="Text Placeholder 2">
            <a:extLst>
              <a:ext uri="{FF2B5EF4-FFF2-40B4-BE49-F238E27FC236}">
                <a16:creationId xmlns:a16="http://schemas.microsoft.com/office/drawing/2014/main" id="{F1CB33A3-CDF5-48BC-8215-32E72C154617}"/>
              </a:ext>
            </a:extLst>
          </p:cNvPr>
          <p:cNvSpPr>
            <a:spLocks noGrp="1"/>
          </p:cNvSpPr>
          <p:nvPr>
            <p:ph type="body" sz="quarter" idx="11"/>
          </p:nvPr>
        </p:nvSpPr>
        <p:spPr>
          <a:xfrm>
            <a:off x="838800" y="2340000"/>
            <a:ext cx="6480000" cy="318706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2" name="Picture 1">
            <a:extLst>
              <a:ext uri="{FF2B5EF4-FFF2-40B4-BE49-F238E27FC236}">
                <a16:creationId xmlns:a16="http://schemas.microsoft.com/office/drawing/2014/main" id="{34AF67DD-A190-9EB7-87F3-882EE682B698}"/>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p:blipFill>
        <p:spPr bwMode="auto">
          <a:xfrm>
            <a:off x="8675689" y="1887375"/>
            <a:ext cx="2018500" cy="37571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14824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tep 5_You Do">
    <p:bg>
      <p:bgPr>
        <a:solidFill>
          <a:srgbClr val="4E6989"/>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E460C4E-33F4-A205-14A1-DC45B7EC780E}"/>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12619"/>
            <a:ext cx="12191999" cy="6870619"/>
          </a:xfrm>
          <a:prstGeom prst="rect">
            <a:avLst/>
          </a:prstGeom>
        </p:spPr>
      </p:pic>
      <p:pic>
        <p:nvPicPr>
          <p:cNvPr id="7" name="Picture 6">
            <a:extLst>
              <a:ext uri="{FF2B5EF4-FFF2-40B4-BE49-F238E27FC236}">
                <a16:creationId xmlns:a16="http://schemas.microsoft.com/office/drawing/2014/main" id="{F6744F64-221C-45F4-9D05-D04E797E67C0}"/>
              </a:ext>
            </a:extLst>
          </p:cNvPr>
          <p:cNvPicPr>
            <a:picLocks/>
          </p:cNvPicPr>
          <p:nvPr userDrawn="1"/>
        </p:nvPicPr>
        <p:blipFill>
          <a:blip r:embed="rId3"/>
          <a:srcRect/>
          <a:stretch/>
        </p:blipFill>
        <p:spPr>
          <a:xfrm>
            <a:off x="2152800" y="-12619"/>
            <a:ext cx="7887600" cy="1967947"/>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225625"/>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You Do</a:t>
            </a:r>
          </a:p>
          <a:p>
            <a:pPr algn="ctr">
              <a:lnSpc>
                <a:spcPct val="100000"/>
              </a:lnSpc>
            </a:pPr>
            <a:r>
              <a:rPr lang="en-US" sz="3200" b="1" dirty="0">
                <a:solidFill>
                  <a:schemeClr val="tx1"/>
                </a:solidFill>
                <a:ea typeface="Fira Sans Medium" charset="0"/>
                <a:cs typeface="Fira Sans Medium" charset="0"/>
              </a:rPr>
              <a:t>Individual activity</a:t>
            </a:r>
            <a:endParaRPr lang="en-US" sz="1200" b="1" dirty="0">
              <a:solidFill>
                <a:schemeClr val="tx1"/>
              </a:solidFill>
              <a:ea typeface="Fira Sans Medium" charset="0"/>
              <a:cs typeface="Fira Sans Medium" charset="0"/>
            </a:endParaRPr>
          </a:p>
        </p:txBody>
      </p:sp>
      <p:sp>
        <p:nvSpPr>
          <p:cNvPr id="8" name="Text Placeholder 2">
            <a:extLst>
              <a:ext uri="{FF2B5EF4-FFF2-40B4-BE49-F238E27FC236}">
                <a16:creationId xmlns:a16="http://schemas.microsoft.com/office/drawing/2014/main" id="{F1CB33A3-CDF5-48BC-8215-32E72C154617}"/>
              </a:ext>
            </a:extLst>
          </p:cNvPr>
          <p:cNvSpPr>
            <a:spLocks noGrp="1"/>
          </p:cNvSpPr>
          <p:nvPr>
            <p:ph type="body" sz="quarter" idx="11"/>
          </p:nvPr>
        </p:nvSpPr>
        <p:spPr>
          <a:xfrm>
            <a:off x="838800" y="2340000"/>
            <a:ext cx="6480000" cy="318706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3" name="Picture 2">
            <a:extLst>
              <a:ext uri="{FF2B5EF4-FFF2-40B4-BE49-F238E27FC236}">
                <a16:creationId xmlns:a16="http://schemas.microsoft.com/office/drawing/2014/main" id="{AC1C7BA2-7379-BF5A-3B2C-FA49D18CE23E}"/>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8479707" y="1760458"/>
            <a:ext cx="2126667" cy="396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75992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tep 6_You Do">
    <p:bg>
      <p:bgPr>
        <a:solidFill>
          <a:srgbClr val="4E6989"/>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2EFA95-0995-2D4F-E6C1-26AA2196A59C}"/>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12619"/>
            <a:ext cx="12191999" cy="6870619"/>
          </a:xfrm>
          <a:prstGeom prst="rect">
            <a:avLst/>
          </a:prstGeom>
        </p:spPr>
      </p:pic>
      <p:pic>
        <p:nvPicPr>
          <p:cNvPr id="7" name="Picture 6">
            <a:extLst>
              <a:ext uri="{FF2B5EF4-FFF2-40B4-BE49-F238E27FC236}">
                <a16:creationId xmlns:a16="http://schemas.microsoft.com/office/drawing/2014/main" id="{F6744F64-221C-45F4-9D05-D04E797E67C0}"/>
              </a:ext>
            </a:extLst>
          </p:cNvPr>
          <p:cNvPicPr>
            <a:picLocks/>
          </p:cNvPicPr>
          <p:nvPr userDrawn="1"/>
        </p:nvPicPr>
        <p:blipFill>
          <a:blip r:embed="rId3"/>
          <a:srcRect/>
          <a:stretch/>
        </p:blipFill>
        <p:spPr>
          <a:xfrm>
            <a:off x="2152800" y="-12619"/>
            <a:ext cx="7887600" cy="1967947"/>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225625"/>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You Do</a:t>
            </a:r>
          </a:p>
          <a:p>
            <a:pPr algn="ctr">
              <a:lnSpc>
                <a:spcPct val="100000"/>
              </a:lnSpc>
            </a:pPr>
            <a:r>
              <a:rPr lang="en-US" sz="3200" b="1" dirty="0">
                <a:solidFill>
                  <a:schemeClr val="tx1"/>
                </a:solidFill>
                <a:ea typeface="Fira Sans Medium" charset="0"/>
                <a:cs typeface="Fira Sans Medium" charset="0"/>
              </a:rPr>
              <a:t>Individual activity</a:t>
            </a:r>
            <a:endParaRPr lang="en-US" sz="1200" b="1" dirty="0">
              <a:solidFill>
                <a:schemeClr val="tx1"/>
              </a:solidFill>
              <a:ea typeface="Fira Sans Medium" charset="0"/>
              <a:cs typeface="Fira Sans Medium" charset="0"/>
            </a:endParaRPr>
          </a:p>
        </p:txBody>
      </p:sp>
      <p:sp>
        <p:nvSpPr>
          <p:cNvPr id="8" name="Text Placeholder 2">
            <a:extLst>
              <a:ext uri="{FF2B5EF4-FFF2-40B4-BE49-F238E27FC236}">
                <a16:creationId xmlns:a16="http://schemas.microsoft.com/office/drawing/2014/main" id="{F1CB33A3-CDF5-48BC-8215-32E72C154617}"/>
              </a:ext>
            </a:extLst>
          </p:cNvPr>
          <p:cNvSpPr>
            <a:spLocks noGrp="1"/>
          </p:cNvSpPr>
          <p:nvPr>
            <p:ph type="body" sz="quarter" idx="11"/>
          </p:nvPr>
        </p:nvSpPr>
        <p:spPr>
          <a:xfrm>
            <a:off x="838800" y="2340000"/>
            <a:ext cx="6480000" cy="318706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2" name="Picture 2">
            <a:extLst>
              <a:ext uri="{FF2B5EF4-FFF2-40B4-BE49-F238E27FC236}">
                <a16:creationId xmlns:a16="http://schemas.microsoft.com/office/drawing/2014/main" id="{30A37D85-9B35-45BF-6B27-84E0F3F377F2}"/>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8532096" y="1866066"/>
            <a:ext cx="2580417" cy="396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162642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ep 7_You Do">
    <p:bg>
      <p:bgPr>
        <a:solidFill>
          <a:srgbClr val="4E6989"/>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E89E18B-0729-8A82-7C01-C92B36664C46}"/>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12619"/>
            <a:ext cx="12191999" cy="6870619"/>
          </a:xfrm>
          <a:prstGeom prst="rect">
            <a:avLst/>
          </a:prstGeom>
        </p:spPr>
      </p:pic>
      <p:pic>
        <p:nvPicPr>
          <p:cNvPr id="7" name="Picture 6">
            <a:extLst>
              <a:ext uri="{FF2B5EF4-FFF2-40B4-BE49-F238E27FC236}">
                <a16:creationId xmlns:a16="http://schemas.microsoft.com/office/drawing/2014/main" id="{F6744F64-221C-45F4-9D05-D04E797E67C0}"/>
              </a:ext>
            </a:extLst>
          </p:cNvPr>
          <p:cNvPicPr>
            <a:picLocks/>
          </p:cNvPicPr>
          <p:nvPr userDrawn="1"/>
        </p:nvPicPr>
        <p:blipFill>
          <a:blip r:embed="rId3"/>
          <a:srcRect/>
          <a:stretch/>
        </p:blipFill>
        <p:spPr>
          <a:xfrm>
            <a:off x="2152800" y="-12619"/>
            <a:ext cx="7887600" cy="1967947"/>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225625"/>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You Do</a:t>
            </a:r>
          </a:p>
          <a:p>
            <a:pPr algn="ctr">
              <a:lnSpc>
                <a:spcPct val="100000"/>
              </a:lnSpc>
            </a:pPr>
            <a:r>
              <a:rPr lang="en-US" sz="3200" b="1" dirty="0">
                <a:solidFill>
                  <a:schemeClr val="tx1"/>
                </a:solidFill>
                <a:ea typeface="Fira Sans Medium" charset="0"/>
                <a:cs typeface="Fira Sans Medium" charset="0"/>
              </a:rPr>
              <a:t>Individual activity</a:t>
            </a:r>
            <a:endParaRPr lang="en-US" sz="1200" b="1" dirty="0">
              <a:solidFill>
                <a:schemeClr val="tx1"/>
              </a:solidFill>
              <a:ea typeface="Fira Sans Medium" charset="0"/>
              <a:cs typeface="Fira Sans Medium" charset="0"/>
            </a:endParaRPr>
          </a:p>
        </p:txBody>
      </p:sp>
      <p:sp>
        <p:nvSpPr>
          <p:cNvPr id="8" name="Text Placeholder 2">
            <a:extLst>
              <a:ext uri="{FF2B5EF4-FFF2-40B4-BE49-F238E27FC236}">
                <a16:creationId xmlns:a16="http://schemas.microsoft.com/office/drawing/2014/main" id="{F1CB33A3-CDF5-48BC-8215-32E72C154617}"/>
              </a:ext>
            </a:extLst>
          </p:cNvPr>
          <p:cNvSpPr>
            <a:spLocks noGrp="1"/>
          </p:cNvSpPr>
          <p:nvPr>
            <p:ph type="body" sz="quarter" idx="11"/>
          </p:nvPr>
        </p:nvSpPr>
        <p:spPr>
          <a:xfrm>
            <a:off x="838800" y="2340000"/>
            <a:ext cx="6480000" cy="3187065"/>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3" name="Picture 2">
            <a:extLst>
              <a:ext uri="{FF2B5EF4-FFF2-40B4-BE49-F238E27FC236}">
                <a16:creationId xmlns:a16="http://schemas.microsoft.com/office/drawing/2014/main" id="{0949F26E-4DF0-876D-CDB1-E843C1EF70F6}"/>
              </a:ext>
            </a:extLst>
          </p:cNvPr>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t="-14013" r="-20915" b="-25921"/>
          <a:stretch/>
        </p:blipFill>
        <p:spPr bwMode="auto">
          <a:xfrm>
            <a:off x="8733550" y="1355175"/>
            <a:ext cx="2546922" cy="54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41318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evie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DA2132F-1921-47BD-9D7F-3AA4630D52D2}"/>
              </a:ext>
            </a:extLst>
          </p:cNvPr>
          <p:cNvPicPr>
            <a:picLocks/>
          </p:cNvPicPr>
          <p:nvPr userDrawn="1"/>
        </p:nvPicPr>
        <p:blipFill>
          <a:blip r:embed="rId3"/>
          <a:srcRect/>
          <a:stretch/>
        </p:blipFill>
        <p:spPr>
          <a:xfrm>
            <a:off x="3474000" y="0"/>
            <a:ext cx="5241600" cy="1967947"/>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2956344" y="471600"/>
            <a:ext cx="6279305" cy="830997"/>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Review</a:t>
            </a:r>
            <a:endParaRPr lang="en-US" sz="2000" b="1" dirty="0">
              <a:solidFill>
                <a:schemeClr val="tx1"/>
              </a:solidFill>
              <a:ea typeface="Fira Sans Medium" charset="0"/>
              <a:cs typeface="Fira Sans Medium" charset="0"/>
            </a:endParaRPr>
          </a:p>
        </p:txBody>
      </p:sp>
      <p:pic>
        <p:nvPicPr>
          <p:cNvPr id="7" name="Picture 6">
            <a:extLst>
              <a:ext uri="{FF2B5EF4-FFF2-40B4-BE49-F238E27FC236}">
                <a16:creationId xmlns:a16="http://schemas.microsoft.com/office/drawing/2014/main" id="{4A8B52D2-7126-4176-B82D-FBA22847947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40000" y="2440800"/>
            <a:ext cx="4932585" cy="3288390"/>
          </a:xfrm>
          <a:prstGeom prst="roundRect">
            <a:avLst>
              <a:gd name="adj" fmla="val 8594"/>
            </a:avLst>
          </a:prstGeom>
          <a:solidFill>
            <a:srgbClr val="FFFFFF">
              <a:shade val="85000"/>
            </a:srgbClr>
          </a:solidFill>
          <a:ln>
            <a:noFill/>
          </a:ln>
          <a:effectLst/>
        </p:spPr>
      </p:pic>
      <p:sp>
        <p:nvSpPr>
          <p:cNvPr id="8" name="Text Placeholder 6">
            <a:extLst>
              <a:ext uri="{FF2B5EF4-FFF2-40B4-BE49-F238E27FC236}">
                <a16:creationId xmlns:a16="http://schemas.microsoft.com/office/drawing/2014/main" id="{7AFF536B-54EB-40BD-B078-754529E12871}"/>
              </a:ext>
            </a:extLst>
          </p:cNvPr>
          <p:cNvSpPr>
            <a:spLocks noGrp="1"/>
          </p:cNvSpPr>
          <p:nvPr>
            <p:ph type="body" sz="quarter" idx="11"/>
          </p:nvPr>
        </p:nvSpPr>
        <p:spPr>
          <a:xfrm>
            <a:off x="5760000" y="2439547"/>
            <a:ext cx="5353920" cy="3288390"/>
          </a:xfrm>
        </p:spPr>
        <p:txBody>
          <a:bodyPr/>
          <a:lstStyle>
            <a:lvl1pPr>
              <a:lnSpc>
                <a:spcPct val="100000"/>
              </a:lnSpc>
              <a:spcBef>
                <a:spcPts val="0"/>
              </a:spcBef>
              <a:spcAft>
                <a:spcPts val="600"/>
              </a:spcAft>
              <a:defRPr>
                <a:solidFill>
                  <a:schemeClr val="tx1"/>
                </a:solidFill>
              </a:defRPr>
            </a:lvl1pPr>
            <a:lvl2pPr>
              <a:lnSpc>
                <a:spcPct val="100000"/>
              </a:lnSpc>
              <a:spcBef>
                <a:spcPts val="0"/>
              </a:spcBef>
              <a:spcAft>
                <a:spcPts val="600"/>
              </a:spcAft>
              <a:defRPr>
                <a:solidFill>
                  <a:schemeClr val="tx1"/>
                </a:solidFill>
              </a:defRPr>
            </a:lvl2pPr>
            <a:lvl3pPr>
              <a:lnSpc>
                <a:spcPct val="100000"/>
              </a:lnSpc>
              <a:spcBef>
                <a:spcPts val="0"/>
              </a:spcBef>
              <a:spcAft>
                <a:spcPts val="600"/>
              </a:spcAft>
              <a:defRPr>
                <a:solidFill>
                  <a:schemeClr val="tx1"/>
                </a:solidFill>
              </a:defRPr>
            </a:lvl3pPr>
            <a:lvl4pPr>
              <a:lnSpc>
                <a:spcPct val="100000"/>
              </a:lnSpc>
              <a:spcBef>
                <a:spcPts val="0"/>
              </a:spcBef>
              <a:spcAft>
                <a:spcPts val="600"/>
              </a:spcAft>
              <a:defRPr>
                <a:solidFill>
                  <a:schemeClr val="tx1"/>
                </a:solidFill>
              </a:defRPr>
            </a:lvl4pPr>
            <a:lvl5pPr>
              <a:lnSpc>
                <a:spcPct val="100000"/>
              </a:lnSpc>
              <a:spcBef>
                <a:spcPts val="0"/>
              </a:spcBef>
              <a:spcAft>
                <a:spcPts val="600"/>
              </a:spcAf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27322934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ED75468-98E0-4A98-8D62-F9D429D2E7D4}"/>
              </a:ext>
            </a:extLst>
          </p:cNvPr>
          <p:cNvSpPr txBox="1"/>
          <p:nvPr userDrawn="1"/>
        </p:nvSpPr>
        <p:spPr>
          <a:xfrm>
            <a:off x="1746724" y="471846"/>
            <a:ext cx="8698549" cy="830997"/>
          </a:xfrm>
          <a:prstGeom prst="rect">
            <a:avLst/>
          </a:prstGeom>
          <a:noFill/>
        </p:spPr>
        <p:txBody>
          <a:bodyPr wrap="square" rtlCol="0" anchor="ctr">
            <a:spAutoFit/>
          </a:bodyPr>
          <a:lstStyle/>
          <a:p>
            <a:pPr algn="ctr">
              <a:lnSpc>
                <a:spcPct val="100000"/>
              </a:lnSpc>
            </a:pPr>
            <a:r>
              <a:rPr lang="en-US" sz="4800" b="1" dirty="0">
                <a:solidFill>
                  <a:srgbClr val="4E6989"/>
                </a:solidFill>
                <a:ea typeface="Fira Sans Medium" charset="0"/>
                <a:cs typeface="Fira Sans Medium" charset="0"/>
              </a:rPr>
              <a:t>Copyright information</a:t>
            </a:r>
          </a:p>
        </p:txBody>
      </p:sp>
      <p:sp>
        <p:nvSpPr>
          <p:cNvPr id="12" name="Rectangle 11">
            <a:extLst>
              <a:ext uri="{FF2B5EF4-FFF2-40B4-BE49-F238E27FC236}">
                <a16:creationId xmlns:a16="http://schemas.microsoft.com/office/drawing/2014/main" id="{57BDE8B3-90EA-4B17-93F5-528300F999B7}"/>
              </a:ext>
            </a:extLst>
          </p:cNvPr>
          <p:cNvSpPr/>
          <p:nvPr userDrawn="1"/>
        </p:nvSpPr>
        <p:spPr>
          <a:xfrm>
            <a:off x="2324098" y="1787309"/>
            <a:ext cx="7543800" cy="877163"/>
          </a:xfrm>
          <a:prstGeom prst="rect">
            <a:avLst/>
          </a:prstGeom>
        </p:spPr>
        <p:txBody>
          <a:bodyPr wrap="square">
            <a:spAutoFit/>
          </a:bodyPr>
          <a:lstStyle/>
          <a:p>
            <a:pPr algn="ctr">
              <a:spcAft>
                <a:spcPts val="1800"/>
              </a:spcAft>
            </a:pPr>
            <a:r>
              <a:rPr lang="en-AU" dirty="0">
                <a:solidFill>
                  <a:srgbClr val="4E6989"/>
                </a:solidFill>
                <a:cs typeface="Calibri"/>
              </a:rPr>
              <a:t>© Seven Steps to Writing Success, 2025</a:t>
            </a:r>
          </a:p>
          <a:p>
            <a:pPr algn="ctr">
              <a:spcAft>
                <a:spcPts val="1800"/>
              </a:spcAft>
            </a:pPr>
            <a:r>
              <a:rPr lang="en-AU" dirty="0">
                <a:solidFill>
                  <a:srgbClr val="4E6989"/>
                </a:solidFill>
                <a:cs typeface="Calibri"/>
              </a:rPr>
              <a:t>www.sevenstepswriting.com</a:t>
            </a:r>
          </a:p>
        </p:txBody>
      </p:sp>
      <p:sp>
        <p:nvSpPr>
          <p:cNvPr id="13" name="Rectangle 12">
            <a:extLst>
              <a:ext uri="{FF2B5EF4-FFF2-40B4-BE49-F238E27FC236}">
                <a16:creationId xmlns:a16="http://schemas.microsoft.com/office/drawing/2014/main" id="{8A850967-CAD4-4887-944A-5176AC10FB87}"/>
              </a:ext>
            </a:extLst>
          </p:cNvPr>
          <p:cNvSpPr/>
          <p:nvPr userDrawn="1"/>
        </p:nvSpPr>
        <p:spPr>
          <a:xfrm>
            <a:off x="2324098" y="2913731"/>
            <a:ext cx="7543800" cy="2145780"/>
          </a:xfrm>
          <a:prstGeom prst="rect">
            <a:avLst/>
          </a:prstGeom>
        </p:spPr>
        <p:txBody>
          <a:bodyPr wrap="square" numCol="1">
            <a:spAutoFit/>
          </a:bodyPr>
          <a:lstStyle/>
          <a:p>
            <a:pPr algn="l">
              <a:spcAft>
                <a:spcPts val="0"/>
              </a:spcAft>
            </a:pPr>
            <a:r>
              <a:rPr lang="en-AU" b="1" dirty="0">
                <a:solidFill>
                  <a:srgbClr val="DF8983"/>
                </a:solidFill>
                <a:cs typeface="Calibri"/>
              </a:rPr>
              <a:t>Image credits:</a:t>
            </a:r>
          </a:p>
          <a:p>
            <a:pPr>
              <a:lnSpc>
                <a:spcPct val="107000"/>
              </a:lnSpc>
              <a:spcAft>
                <a:spcPts val="800"/>
              </a:spcAft>
              <a:buNone/>
            </a:pPr>
            <a:r>
              <a:rPr lang="en-AU" sz="1800" kern="1200" dirty="0">
                <a:solidFill>
                  <a:srgbClr val="4E6989"/>
                </a:solidFill>
                <a:latin typeface="+mn-lt"/>
                <a:ea typeface="+mn-ea"/>
                <a:cs typeface="Calibri"/>
              </a:rPr>
              <a:t>Book cover illustration by Danny Snell</a:t>
            </a:r>
          </a:p>
          <a:p>
            <a:pPr>
              <a:lnSpc>
                <a:spcPct val="107000"/>
              </a:lnSpc>
              <a:spcAft>
                <a:spcPts val="800"/>
              </a:spcAft>
              <a:buNone/>
            </a:pPr>
            <a:r>
              <a:rPr lang="en-AU" sz="1800" kern="1200" dirty="0">
                <a:solidFill>
                  <a:srgbClr val="4E6989"/>
                </a:solidFill>
                <a:latin typeface="+mn-lt"/>
                <a:ea typeface="+mn-ea"/>
                <a:cs typeface="Calibri"/>
              </a:rPr>
              <a:t>All other line drawings by </a:t>
            </a:r>
            <a:r>
              <a:rPr lang="en-GB" sz="1800" kern="1200" dirty="0">
                <a:solidFill>
                  <a:srgbClr val="4E6989"/>
                </a:solidFill>
                <a:latin typeface="+mn-lt"/>
                <a:ea typeface="+mn-ea"/>
                <a:cs typeface="Calibri"/>
              </a:rPr>
              <a:t>Ian Forss</a:t>
            </a:r>
            <a:endParaRPr lang="en-AU" sz="1800" kern="1200" dirty="0">
              <a:solidFill>
                <a:srgbClr val="4E6989"/>
              </a:solidFill>
              <a:latin typeface="+mn-lt"/>
              <a:ea typeface="+mn-ea"/>
              <a:cs typeface="Calibri"/>
            </a:endParaRPr>
          </a:p>
          <a:p>
            <a:pPr>
              <a:lnSpc>
                <a:spcPct val="107000"/>
              </a:lnSpc>
              <a:spcAft>
                <a:spcPts val="800"/>
              </a:spcAft>
              <a:buNone/>
            </a:pPr>
            <a:r>
              <a:rPr lang="en-GB" sz="1800" kern="1200" dirty="0">
                <a:solidFill>
                  <a:srgbClr val="4E6989"/>
                </a:solidFill>
                <a:latin typeface="+mn-lt"/>
                <a:ea typeface="+mn-ea"/>
                <a:cs typeface="Calibri"/>
              </a:rPr>
              <a:t>Photographs: iStock/Talaj; iStock/ambassador806; iStock/Dmytro Lastovych; iStock/</a:t>
            </a:r>
            <a:r>
              <a:rPr lang="en-AU" sz="1800" kern="1200" dirty="0">
                <a:solidFill>
                  <a:srgbClr val="4E6989"/>
                </a:solidFill>
                <a:latin typeface="+mn-lt"/>
                <a:ea typeface="+mn-ea"/>
                <a:cs typeface="Calibri"/>
              </a:rPr>
              <a:t>DragonTiger</a:t>
            </a:r>
            <a:r>
              <a:rPr lang="en-GB" sz="1800" kern="1200" dirty="0">
                <a:solidFill>
                  <a:srgbClr val="4E6989"/>
                </a:solidFill>
                <a:latin typeface="+mn-lt"/>
                <a:ea typeface="+mn-ea"/>
                <a:cs typeface="Calibri"/>
              </a:rPr>
              <a:t>; Shutterstock/Sonsedska Yuliia</a:t>
            </a:r>
            <a:endParaRPr lang="en-AU" sz="1800" kern="1200" dirty="0">
              <a:solidFill>
                <a:srgbClr val="4E6989"/>
              </a:solidFill>
              <a:latin typeface="+mn-lt"/>
              <a:ea typeface="+mn-ea"/>
              <a:cs typeface="Calibri"/>
            </a:endParaRPr>
          </a:p>
          <a:p>
            <a:pPr>
              <a:lnSpc>
                <a:spcPct val="107000"/>
              </a:lnSpc>
              <a:spcAft>
                <a:spcPts val="800"/>
              </a:spcAft>
            </a:pPr>
            <a:r>
              <a:rPr lang="en-AU" sz="1800" kern="1200" dirty="0">
                <a:solidFill>
                  <a:srgbClr val="4E6989"/>
                </a:solidFill>
                <a:latin typeface="+mn-lt"/>
                <a:ea typeface="+mn-ea"/>
                <a:cs typeface="Calibri"/>
              </a:rPr>
              <a:t>All other images © Seven Steps to Writing Success</a:t>
            </a:r>
          </a:p>
        </p:txBody>
      </p:sp>
    </p:spTree>
    <p:extLst>
      <p:ext uri="{BB962C8B-B14F-4D97-AF65-F5344CB8AC3E}">
        <p14:creationId xmlns:p14="http://schemas.microsoft.com/office/powerpoint/2010/main" val="40999512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p:bg>
      <p:bgPr>
        <a:solidFill>
          <a:srgbClr val="4E698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554707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Template NSG">
    <p:bg>
      <p:bgPr>
        <a:solidFill>
          <a:schemeClr val="bg1"/>
        </a:solidFill>
        <a:effectLst/>
      </p:bgPr>
    </p:bg>
    <p:spTree>
      <p:nvGrpSpPr>
        <p:cNvPr id="1" name=""/>
        <p:cNvGrpSpPr/>
        <p:nvPr/>
      </p:nvGrpSpPr>
      <p:grpSpPr>
        <a:xfrm>
          <a:off x="0" y="0"/>
          <a:ext cx="0" cy="0"/>
          <a:chOff x="0" y="0"/>
          <a:chExt cx="0" cy="0"/>
        </a:xfrm>
      </p:grpSpPr>
      <p:pic>
        <p:nvPicPr>
          <p:cNvPr id="3" name="Picture 2" descr="Diagram of the Narrative Story Graph">
            <a:extLst>
              <a:ext uri="{FF2B5EF4-FFF2-40B4-BE49-F238E27FC236}">
                <a16:creationId xmlns:a16="http://schemas.microsoft.com/office/drawing/2014/main" id="{C6BA34A7-B90A-41D7-A7CC-3AFED3ABBDA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98" r="-298"/>
          <a:stretch/>
        </p:blipFill>
        <p:spPr>
          <a:xfrm>
            <a:off x="197247" y="0"/>
            <a:ext cx="11797506" cy="6858000"/>
          </a:xfrm>
          <a:prstGeom prst="rect">
            <a:avLst/>
          </a:prstGeom>
        </p:spPr>
      </p:pic>
      <p:pic>
        <p:nvPicPr>
          <p:cNvPr id="4" name="Graphic 3">
            <a:extLst>
              <a:ext uri="{FF2B5EF4-FFF2-40B4-BE49-F238E27FC236}">
                <a16:creationId xmlns:a16="http://schemas.microsoft.com/office/drawing/2014/main" id="{82D00D72-4E59-42D0-BCEE-3487410DCB3F}"/>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79674" y="180000"/>
            <a:ext cx="1536587" cy="252000"/>
          </a:xfrm>
          <a:prstGeom prst="rect">
            <a:avLst/>
          </a:prstGeom>
        </p:spPr>
      </p:pic>
    </p:spTree>
    <p:extLst>
      <p:ext uri="{BB962C8B-B14F-4D97-AF65-F5344CB8AC3E}">
        <p14:creationId xmlns:p14="http://schemas.microsoft.com/office/powerpoint/2010/main" val="274244189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Template PWG">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6BA34A7-B90A-41D7-A7CC-3AFED3ABBDAF}"/>
              </a:ext>
            </a:extLst>
          </p:cNvPr>
          <p:cNvPicPr>
            <a:picLocks noChangeAspect="1"/>
          </p:cNvPicPr>
          <p:nvPr userDrawn="1"/>
        </p:nvPicPr>
        <p:blipFill>
          <a:blip r:embed="rId2" cstate="screen">
            <a:extLst>
              <a:ext uri="{28A0092B-C50C-407E-A947-70E740481C1C}">
                <a14:useLocalDpi xmlns:a14="http://schemas.microsoft.com/office/drawing/2010/main"/>
              </a:ext>
            </a:extLst>
          </a:blip>
          <a:srcRect t="8895" b="8895"/>
          <a:stretch/>
        </p:blipFill>
        <p:spPr>
          <a:xfrm>
            <a:off x="197247" y="0"/>
            <a:ext cx="11797506" cy="6858000"/>
          </a:xfrm>
          <a:prstGeom prst="rect">
            <a:avLst/>
          </a:prstGeom>
        </p:spPr>
      </p:pic>
      <p:pic>
        <p:nvPicPr>
          <p:cNvPr id="4" name="Graphic 3">
            <a:extLst>
              <a:ext uri="{FF2B5EF4-FFF2-40B4-BE49-F238E27FC236}">
                <a16:creationId xmlns:a16="http://schemas.microsoft.com/office/drawing/2014/main" id="{82D00D72-4E59-42D0-BCEE-3487410DCB3F}"/>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79674" y="180000"/>
            <a:ext cx="1536587" cy="252000"/>
          </a:xfrm>
          <a:prstGeom prst="rect">
            <a:avLst/>
          </a:prstGeom>
        </p:spPr>
      </p:pic>
    </p:spTree>
    <p:extLst>
      <p:ext uri="{BB962C8B-B14F-4D97-AF65-F5344CB8AC3E}">
        <p14:creationId xmlns:p14="http://schemas.microsoft.com/office/powerpoint/2010/main" val="16681066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ep opener-1">
    <p:bg>
      <p:bgPr>
        <a:solidFill>
          <a:srgbClr val="C2E4EA"/>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CCB44BDF-2AA6-48F3-BD22-98BF06758D80}"/>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rot="16200000">
            <a:off x="720000" y="1451282"/>
            <a:ext cx="6635357" cy="3913980"/>
          </a:xfrm>
          <a:prstGeom prst="rect">
            <a:avLst/>
          </a:prstGeom>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790B79C7-B930-4F40-A477-3EF3FA62DC3F}"/>
              </a:ext>
            </a:extLst>
          </p:cNvPr>
          <p:cNvSpPr txBox="1"/>
          <p:nvPr userDrawn="1"/>
        </p:nvSpPr>
        <p:spPr>
          <a:xfrm>
            <a:off x="7078133" y="1997839"/>
            <a:ext cx="4710164" cy="2862322"/>
          </a:xfrm>
          <a:prstGeom prst="rect">
            <a:avLst/>
          </a:prstGeom>
          <a:noFill/>
        </p:spPr>
        <p:txBody>
          <a:bodyPr wrap="square" rtlCol="0">
            <a:spAutoFit/>
          </a:bodyPr>
          <a:lstStyle/>
          <a:p>
            <a:r>
              <a:rPr lang="en-AU" sz="6000" b="1" dirty="0">
                <a:solidFill>
                  <a:srgbClr val="4E698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Step 1:</a:t>
            </a:r>
          </a:p>
          <a:p>
            <a:r>
              <a:rPr lang="en-AU" sz="6000" b="1" dirty="0">
                <a:solidFill>
                  <a:srgbClr val="4E698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Plan for Success</a:t>
            </a:r>
          </a:p>
        </p:txBody>
      </p:sp>
      <p:pic>
        <p:nvPicPr>
          <p:cNvPr id="3" name="Picture 2" descr="Step 1 cartoon character">
            <a:extLst>
              <a:ext uri="{FF2B5EF4-FFF2-40B4-BE49-F238E27FC236}">
                <a16:creationId xmlns:a16="http://schemas.microsoft.com/office/drawing/2014/main" id="{43130884-AA85-463C-A44D-5FDB54AC867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717403" y="838800"/>
            <a:ext cx="2640549" cy="5180400"/>
          </a:xfrm>
          <a:prstGeom prst="rect">
            <a:avLst/>
          </a:prstGeom>
        </p:spPr>
      </p:pic>
    </p:spTree>
    <p:extLst>
      <p:ext uri="{BB962C8B-B14F-4D97-AF65-F5344CB8AC3E}">
        <p14:creationId xmlns:p14="http://schemas.microsoft.com/office/powerpoint/2010/main" val="289866627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Template IWG">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6BA34A7-B90A-41D7-A7CC-3AFED3ABBDAF}"/>
              </a:ext>
            </a:extLst>
          </p:cNvPr>
          <p:cNvPicPr>
            <a:picLocks noChangeAspect="1"/>
          </p:cNvPicPr>
          <p:nvPr userDrawn="1"/>
        </p:nvPicPr>
        <p:blipFill>
          <a:blip r:embed="rId2" cstate="screen">
            <a:extLst>
              <a:ext uri="{28A0092B-C50C-407E-A947-70E740481C1C}">
                <a14:useLocalDpi xmlns:a14="http://schemas.microsoft.com/office/drawing/2010/main"/>
              </a:ext>
            </a:extLst>
          </a:blip>
          <a:srcRect t="8895" b="8895"/>
          <a:stretch/>
        </p:blipFill>
        <p:spPr>
          <a:xfrm>
            <a:off x="197247" y="0"/>
            <a:ext cx="11797506" cy="6858000"/>
          </a:xfrm>
          <a:prstGeom prst="rect">
            <a:avLst/>
          </a:prstGeom>
        </p:spPr>
      </p:pic>
      <p:pic>
        <p:nvPicPr>
          <p:cNvPr id="4" name="Graphic 3">
            <a:extLst>
              <a:ext uri="{FF2B5EF4-FFF2-40B4-BE49-F238E27FC236}">
                <a16:creationId xmlns:a16="http://schemas.microsoft.com/office/drawing/2014/main" id="{82D00D72-4E59-42D0-BCEE-3487410DCB3F}"/>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79674" y="180000"/>
            <a:ext cx="1536587" cy="252000"/>
          </a:xfrm>
          <a:prstGeom prst="rect">
            <a:avLst/>
          </a:prstGeom>
        </p:spPr>
      </p:pic>
    </p:spTree>
    <p:extLst>
      <p:ext uri="{BB962C8B-B14F-4D97-AF65-F5344CB8AC3E}">
        <p14:creationId xmlns:p14="http://schemas.microsoft.com/office/powerpoint/2010/main" val="3951042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IAT title">
    <p:bg>
      <p:bgPr>
        <a:solidFill>
          <a:srgbClr val="4E6989"/>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29C7B73-CEB2-4A24-9309-E4A05C4DCF20}"/>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0"/>
            <a:ext cx="12180719" cy="6857999"/>
          </a:xfrm>
          <a:prstGeom prst="rect">
            <a:avLst/>
          </a:prstGeom>
        </p:spPr>
      </p:pic>
      <p:pic>
        <p:nvPicPr>
          <p:cNvPr id="5" name="Picture 4">
            <a:extLst>
              <a:ext uri="{FF2B5EF4-FFF2-40B4-BE49-F238E27FC236}">
                <a16:creationId xmlns:a16="http://schemas.microsoft.com/office/drawing/2014/main" id="{17EF84A6-58DC-4457-8504-C22354D5C5DA}"/>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626110" y="5888481"/>
            <a:ext cx="2293200" cy="707850"/>
          </a:xfrm>
          <a:prstGeom prst="rect">
            <a:avLst/>
          </a:prstGeom>
        </p:spPr>
      </p:pic>
      <p:pic>
        <p:nvPicPr>
          <p:cNvPr id="6" name="Picture 5">
            <a:extLst>
              <a:ext uri="{FF2B5EF4-FFF2-40B4-BE49-F238E27FC236}">
                <a16:creationId xmlns:a16="http://schemas.microsoft.com/office/drawing/2014/main" id="{4D8E0879-6D45-4B27-AB70-2D209E0230BA}"/>
              </a:ext>
              <a:ext uri="{C183D7F6-B498-43B3-948B-1728B52AA6E4}">
                <adec:decorative xmlns:adec="http://schemas.microsoft.com/office/drawing/2017/decorative" val="1"/>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1" y="1767599"/>
            <a:ext cx="4764423" cy="3813004"/>
          </a:xfrm>
          <a:prstGeom prst="roundRect">
            <a:avLst>
              <a:gd name="adj" fmla="val 8594"/>
            </a:avLst>
          </a:prstGeom>
          <a:solidFill>
            <a:srgbClr val="FFFFFF">
              <a:shade val="85000"/>
            </a:srgbClr>
          </a:solidFill>
          <a:ln>
            <a:noFill/>
          </a:ln>
          <a:effectLst/>
        </p:spPr>
      </p:pic>
      <p:sp>
        <p:nvSpPr>
          <p:cNvPr id="10" name="Title 1">
            <a:extLst>
              <a:ext uri="{FF2B5EF4-FFF2-40B4-BE49-F238E27FC236}">
                <a16:creationId xmlns:a16="http://schemas.microsoft.com/office/drawing/2014/main" id="{C1BDC7FA-9306-4930-AFC8-7616E9306371}"/>
              </a:ext>
            </a:extLst>
          </p:cNvPr>
          <p:cNvSpPr>
            <a:spLocks noGrp="1"/>
          </p:cNvSpPr>
          <p:nvPr>
            <p:ph type="title" hasCustomPrompt="1"/>
          </p:nvPr>
        </p:nvSpPr>
        <p:spPr>
          <a:xfrm>
            <a:off x="4892400" y="1767599"/>
            <a:ext cx="7459200" cy="2224800"/>
          </a:xfrm>
        </p:spPr>
        <p:txBody>
          <a:bodyPr>
            <a:normAutofit/>
          </a:bodyPr>
          <a:lstStyle>
            <a:lvl1pPr algn="l">
              <a:defRPr sz="6600" b="1"/>
            </a:lvl1pPr>
          </a:lstStyle>
          <a:p>
            <a:r>
              <a:rPr lang="en-US" dirty="0"/>
              <a:t>Click to add title</a:t>
            </a:r>
            <a:endParaRPr lang="en-AU" dirty="0"/>
          </a:p>
        </p:txBody>
      </p:sp>
      <p:sp>
        <p:nvSpPr>
          <p:cNvPr id="11" name="Text Placeholder 24">
            <a:extLst>
              <a:ext uri="{FF2B5EF4-FFF2-40B4-BE49-F238E27FC236}">
                <a16:creationId xmlns:a16="http://schemas.microsoft.com/office/drawing/2014/main" id="{D3A73A4B-7989-44FC-A3A1-911DF25EB103}"/>
              </a:ext>
            </a:extLst>
          </p:cNvPr>
          <p:cNvSpPr>
            <a:spLocks noGrp="1"/>
          </p:cNvSpPr>
          <p:nvPr>
            <p:ph type="body" sz="quarter" idx="14"/>
          </p:nvPr>
        </p:nvSpPr>
        <p:spPr>
          <a:xfrm>
            <a:off x="4893734" y="4285203"/>
            <a:ext cx="6304998" cy="1295400"/>
          </a:xfrm>
        </p:spPr>
        <p:txBody>
          <a:bodyPr>
            <a:normAutofit/>
          </a:bodyPr>
          <a:lstStyle>
            <a:lvl1pPr marL="0" indent="0">
              <a:spcBef>
                <a:spcPts val="0"/>
              </a:spcBef>
              <a:spcAft>
                <a:spcPts val="0"/>
              </a:spcAft>
              <a:buNone/>
              <a:defRPr sz="3600" b="1">
                <a:solidFill>
                  <a:schemeClr val="bg1"/>
                </a:solidFill>
                <a:latin typeface="Calibri" panose="020F0502020204030204" pitchFamily="34" charset="0"/>
              </a:defRPr>
            </a:lvl1pPr>
          </a:lstStyle>
          <a:p>
            <a:pPr lvl="0"/>
            <a:endParaRPr lang="en-US" dirty="0"/>
          </a:p>
        </p:txBody>
      </p:sp>
      <p:sp>
        <p:nvSpPr>
          <p:cNvPr id="2" name="TextBox 1">
            <a:extLst>
              <a:ext uri="{FF2B5EF4-FFF2-40B4-BE49-F238E27FC236}">
                <a16:creationId xmlns:a16="http://schemas.microsoft.com/office/drawing/2014/main" id="{F13D0932-2A46-BF21-6CDB-C9F8BC437E4F}"/>
              </a:ext>
            </a:extLst>
          </p:cNvPr>
          <p:cNvSpPr txBox="1"/>
          <p:nvPr userDrawn="1"/>
        </p:nvSpPr>
        <p:spPr>
          <a:xfrm>
            <a:off x="11281" y="215660"/>
            <a:ext cx="4347714" cy="461665"/>
          </a:xfrm>
          <a:prstGeom prst="rect">
            <a:avLst/>
          </a:prstGeom>
          <a:solidFill>
            <a:srgbClr val="4E6989"/>
          </a:solidFill>
        </p:spPr>
        <p:txBody>
          <a:bodyPr wrap="square" rtlCol="0">
            <a:spAutoFit/>
          </a:bodyPr>
          <a:lstStyle/>
          <a:p>
            <a:r>
              <a:rPr lang="en-AU" sz="2400" b="1" dirty="0"/>
              <a:t>    </a:t>
            </a:r>
            <a:r>
              <a:rPr lang="en-AU" sz="2400" b="1" dirty="0">
                <a:solidFill>
                  <a:schemeClr val="bg1"/>
                </a:solidFill>
              </a:rPr>
              <a:t>Narrative</a:t>
            </a:r>
          </a:p>
        </p:txBody>
      </p:sp>
    </p:spTree>
    <p:extLst>
      <p:ext uri="{BB962C8B-B14F-4D97-AF65-F5344CB8AC3E}">
        <p14:creationId xmlns:p14="http://schemas.microsoft.com/office/powerpoint/2010/main" val="153143731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Learning intentio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400726-6D18-49FD-9376-36F6AE434EB3}"/>
              </a:ext>
            </a:extLst>
          </p:cNvPr>
          <p:cNvPicPr>
            <a:picLocks/>
          </p:cNvPicPr>
          <p:nvPr userDrawn="1"/>
        </p:nvPicPr>
        <p:blipFill>
          <a:blip r:embed="rId3"/>
          <a:srcRect/>
          <a:stretch/>
        </p:blipFill>
        <p:spPr>
          <a:xfrm>
            <a:off x="2152800" y="-12619"/>
            <a:ext cx="7887600" cy="1967947"/>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2956344" y="471600"/>
            <a:ext cx="6279305" cy="830997"/>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Learning Intentions</a:t>
            </a:r>
            <a:endParaRPr lang="en-US" sz="2000" b="1" dirty="0">
              <a:solidFill>
                <a:schemeClr val="tx1"/>
              </a:solidFill>
              <a:ea typeface="Fira Sans Medium" charset="0"/>
              <a:cs typeface="Fira Sans Medium" charset="0"/>
            </a:endParaRPr>
          </a:p>
        </p:txBody>
      </p:sp>
      <p:pic>
        <p:nvPicPr>
          <p:cNvPr id="10" name="Picture 9">
            <a:extLst>
              <a:ext uri="{FF2B5EF4-FFF2-40B4-BE49-F238E27FC236}">
                <a16:creationId xmlns:a16="http://schemas.microsoft.com/office/drawing/2014/main" id="{69F16E21-7F8F-45F0-B2A9-C5348A30B33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40000" y="2440800"/>
            <a:ext cx="4932585" cy="3288390"/>
          </a:xfrm>
          <a:prstGeom prst="roundRect">
            <a:avLst>
              <a:gd name="adj" fmla="val 8594"/>
            </a:avLst>
          </a:prstGeom>
          <a:solidFill>
            <a:srgbClr val="FFFFFF">
              <a:shade val="85000"/>
            </a:srgbClr>
          </a:solidFill>
          <a:ln>
            <a:noFill/>
          </a:ln>
          <a:effectLst/>
        </p:spPr>
      </p:pic>
      <p:sp>
        <p:nvSpPr>
          <p:cNvPr id="7" name="Text Placeholder 6">
            <a:extLst>
              <a:ext uri="{FF2B5EF4-FFF2-40B4-BE49-F238E27FC236}">
                <a16:creationId xmlns:a16="http://schemas.microsoft.com/office/drawing/2014/main" id="{5DD25F7D-B972-47F7-A5FD-156D2D8929D3}"/>
              </a:ext>
            </a:extLst>
          </p:cNvPr>
          <p:cNvSpPr>
            <a:spLocks noGrp="1"/>
          </p:cNvSpPr>
          <p:nvPr>
            <p:ph type="body" sz="quarter" idx="11"/>
          </p:nvPr>
        </p:nvSpPr>
        <p:spPr>
          <a:xfrm>
            <a:off x="5760000" y="2439547"/>
            <a:ext cx="5353920" cy="3288390"/>
          </a:xfrm>
        </p:spPr>
        <p:txBody>
          <a:bodyPr/>
          <a:lstStyle>
            <a:lvl1pPr>
              <a:lnSpc>
                <a:spcPct val="100000"/>
              </a:lnSpc>
              <a:defRPr>
                <a:solidFill>
                  <a:schemeClr val="tx1"/>
                </a:solidFill>
              </a:defRPr>
            </a:lvl1pPr>
            <a:lvl2pPr>
              <a:lnSpc>
                <a:spcPct val="100000"/>
              </a:lnSpc>
              <a:defRPr>
                <a:solidFill>
                  <a:schemeClr val="tx1"/>
                </a:solidFill>
              </a:defRPr>
            </a:lvl2pPr>
            <a:lvl3pPr>
              <a:lnSpc>
                <a:spcPct val="100000"/>
              </a:lnSpc>
              <a:defRPr>
                <a:solidFill>
                  <a:schemeClr val="tx1"/>
                </a:solidFill>
              </a:defRPr>
            </a:lvl3pPr>
            <a:lvl4pPr>
              <a:lnSpc>
                <a:spcPct val="100000"/>
              </a:lnSpc>
              <a:defRPr>
                <a:solidFill>
                  <a:schemeClr val="tx1"/>
                </a:solidFill>
              </a:defRPr>
            </a:lvl4pPr>
            <a:lvl5pPr>
              <a:lnSpc>
                <a:spcPct val="100000"/>
              </a:lnSpc>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12868174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Prior knowledge">
    <p:bg>
      <p:bgPr>
        <a:solidFill>
          <a:srgbClr val="4E698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7D2D9CD-8CAC-44CB-AE6C-AD531C591765}"/>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471847"/>
            <a:ext cx="8698549" cy="830997"/>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Activate Prior Knowledge</a:t>
            </a:r>
            <a:endParaRPr lang="en-US" sz="2000" b="1" dirty="0">
              <a:solidFill>
                <a:schemeClr val="tx1"/>
              </a:solidFill>
              <a:ea typeface="Fira Sans Medium" charset="0"/>
              <a:cs typeface="Fira Sans Medium" charset="0"/>
            </a:endParaRPr>
          </a:p>
        </p:txBody>
      </p:sp>
      <p:sp>
        <p:nvSpPr>
          <p:cNvPr id="3" name="Text Placeholder 2">
            <a:extLst>
              <a:ext uri="{FF2B5EF4-FFF2-40B4-BE49-F238E27FC236}">
                <a16:creationId xmlns:a16="http://schemas.microsoft.com/office/drawing/2014/main" id="{1E2463B7-B5E8-419C-9591-738430E9686E}"/>
              </a:ext>
            </a:extLst>
          </p:cNvPr>
          <p:cNvSpPr>
            <a:spLocks noGrp="1"/>
          </p:cNvSpPr>
          <p:nvPr>
            <p:ph type="body" sz="quarter" idx="10"/>
          </p:nvPr>
        </p:nvSpPr>
        <p:spPr>
          <a:xfrm>
            <a:off x="5760000" y="2340000"/>
            <a:ext cx="5648642" cy="31870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2" name="Picture 1">
            <a:extLst>
              <a:ext uri="{FF2B5EF4-FFF2-40B4-BE49-F238E27FC236}">
                <a16:creationId xmlns:a16="http://schemas.microsoft.com/office/drawing/2014/main" id="{4FF526DB-723A-9889-6E2E-EF542046845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03008" y="2440586"/>
            <a:ext cx="4642601" cy="2837302"/>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17290547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 Do">
    <p:bg>
      <p:bgPr>
        <a:solidFill>
          <a:srgbClr val="4E698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91D653A-3C0E-415F-A6CB-8C5E5CF76FB9}"/>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2" y="227432"/>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I Do</a:t>
            </a:r>
          </a:p>
          <a:p>
            <a:pPr algn="ctr">
              <a:lnSpc>
                <a:spcPct val="100000"/>
              </a:lnSpc>
            </a:pPr>
            <a:r>
              <a:rPr lang="en-US" sz="3200" b="1" dirty="0">
                <a:solidFill>
                  <a:schemeClr val="tx1"/>
                </a:solidFill>
                <a:ea typeface="Fira Sans Medium" charset="0"/>
                <a:cs typeface="Fira Sans Medium" charset="0"/>
              </a:rPr>
              <a:t>Whole class discussion</a:t>
            </a:r>
            <a:endParaRPr lang="en-US" sz="1200" b="1" dirty="0">
              <a:solidFill>
                <a:schemeClr val="tx1"/>
              </a:solidFill>
              <a:ea typeface="Fira Sans Medium" charset="0"/>
              <a:cs typeface="Fira Sans Medium" charset="0"/>
            </a:endParaRPr>
          </a:p>
        </p:txBody>
      </p:sp>
      <p:sp>
        <p:nvSpPr>
          <p:cNvPr id="11" name="Text Placeholder 2">
            <a:extLst>
              <a:ext uri="{FF2B5EF4-FFF2-40B4-BE49-F238E27FC236}">
                <a16:creationId xmlns:a16="http://schemas.microsoft.com/office/drawing/2014/main" id="{1366B974-C99C-43DC-9A09-FE37DDBF25B8}"/>
              </a:ext>
            </a:extLst>
          </p:cNvPr>
          <p:cNvSpPr>
            <a:spLocks noGrp="1"/>
          </p:cNvSpPr>
          <p:nvPr>
            <p:ph type="body" sz="quarter" idx="11"/>
          </p:nvPr>
        </p:nvSpPr>
        <p:spPr>
          <a:xfrm>
            <a:off x="650158" y="2339999"/>
            <a:ext cx="5648642" cy="31870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40482914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Plain page">
    <p:bg>
      <p:bgPr>
        <a:solidFill>
          <a:srgbClr val="4E6989"/>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1999" cy="6870619"/>
          </a:xfrm>
          <a:prstGeom prst="rect">
            <a:avLst/>
          </a:prstGeom>
        </p:spPr>
      </p:pic>
      <p:sp>
        <p:nvSpPr>
          <p:cNvPr id="2" name="Title 1">
            <a:extLst>
              <a:ext uri="{FF2B5EF4-FFF2-40B4-BE49-F238E27FC236}">
                <a16:creationId xmlns:a16="http://schemas.microsoft.com/office/drawing/2014/main" id="{6F7F2249-D6C8-4189-9B10-20939872F778}"/>
              </a:ext>
            </a:extLst>
          </p:cNvPr>
          <p:cNvSpPr>
            <a:spLocks noGrp="1"/>
          </p:cNvSpPr>
          <p:nvPr>
            <p:ph type="title"/>
          </p:nvPr>
        </p:nvSpPr>
        <p:spPr>
          <a:xfrm>
            <a:off x="838200" y="365125"/>
            <a:ext cx="10515600" cy="965809"/>
          </a:xfrm>
        </p:spPr>
        <p:txBody>
          <a:bodyPr/>
          <a:lstStyle/>
          <a:p>
            <a:r>
              <a:rPr lang="en-US" dirty="0"/>
              <a:t>Click to edit Master title style</a:t>
            </a:r>
            <a:endParaRPr lang="en-AU" dirty="0"/>
          </a:p>
        </p:txBody>
      </p:sp>
      <p:sp>
        <p:nvSpPr>
          <p:cNvPr id="10" name="Text Placeholder 2">
            <a:extLst>
              <a:ext uri="{FF2B5EF4-FFF2-40B4-BE49-F238E27FC236}">
                <a16:creationId xmlns:a16="http://schemas.microsoft.com/office/drawing/2014/main" id="{B890520B-30EF-4854-BF87-7ADC7BA989EE}"/>
              </a:ext>
            </a:extLst>
          </p:cNvPr>
          <p:cNvSpPr>
            <a:spLocks noGrp="1"/>
          </p:cNvSpPr>
          <p:nvPr>
            <p:ph type="body" sz="quarter" idx="10"/>
          </p:nvPr>
        </p:nvSpPr>
        <p:spPr>
          <a:xfrm>
            <a:off x="838200" y="1708679"/>
            <a:ext cx="5999480" cy="381838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Picture Placeholder 3">
            <a:extLst>
              <a:ext uri="{FF2B5EF4-FFF2-40B4-BE49-F238E27FC236}">
                <a16:creationId xmlns:a16="http://schemas.microsoft.com/office/drawing/2014/main" id="{3CFDCE57-7E61-403C-B77F-39B992DB3294}"/>
              </a:ext>
            </a:extLst>
          </p:cNvPr>
          <p:cNvSpPr>
            <a:spLocks noGrp="1"/>
          </p:cNvSpPr>
          <p:nvPr>
            <p:ph type="pic" sz="quarter" idx="11"/>
          </p:nvPr>
        </p:nvSpPr>
        <p:spPr>
          <a:xfrm>
            <a:off x="7051675" y="1708679"/>
            <a:ext cx="4302125" cy="3818387"/>
          </a:xfrm>
        </p:spPr>
        <p:txBody>
          <a:bodyPr/>
          <a:lstStyle/>
          <a:p>
            <a:endParaRPr lang="en-AU" dirty="0"/>
          </a:p>
        </p:txBody>
      </p:sp>
    </p:spTree>
    <p:extLst>
      <p:ext uri="{BB962C8B-B14F-4D97-AF65-F5344CB8AC3E}">
        <p14:creationId xmlns:p14="http://schemas.microsoft.com/office/powerpoint/2010/main" val="7542855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Plain_higher">
    <p:bg>
      <p:bgPr>
        <a:solidFill>
          <a:srgbClr val="4E6989"/>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1999" cy="6870619"/>
          </a:xfrm>
          <a:prstGeom prst="rect">
            <a:avLst/>
          </a:prstGeom>
        </p:spPr>
      </p:pic>
      <p:sp>
        <p:nvSpPr>
          <p:cNvPr id="2" name="Title 1">
            <a:extLst>
              <a:ext uri="{FF2B5EF4-FFF2-40B4-BE49-F238E27FC236}">
                <a16:creationId xmlns:a16="http://schemas.microsoft.com/office/drawing/2014/main" id="{6F7F2249-D6C8-4189-9B10-20939872F778}"/>
              </a:ext>
            </a:extLst>
          </p:cNvPr>
          <p:cNvSpPr>
            <a:spLocks noGrp="1"/>
          </p:cNvSpPr>
          <p:nvPr>
            <p:ph type="title"/>
          </p:nvPr>
        </p:nvSpPr>
        <p:spPr>
          <a:xfrm>
            <a:off x="838200" y="365125"/>
            <a:ext cx="10515600" cy="965809"/>
          </a:xfrm>
        </p:spPr>
        <p:txBody>
          <a:bodyPr/>
          <a:lstStyle/>
          <a:p>
            <a:r>
              <a:rPr lang="en-US" dirty="0"/>
              <a:t>Click to edit Master title style</a:t>
            </a:r>
            <a:endParaRPr lang="en-AU" dirty="0"/>
          </a:p>
        </p:txBody>
      </p:sp>
      <p:sp>
        <p:nvSpPr>
          <p:cNvPr id="10" name="Text Placeholder 2">
            <a:extLst>
              <a:ext uri="{FF2B5EF4-FFF2-40B4-BE49-F238E27FC236}">
                <a16:creationId xmlns:a16="http://schemas.microsoft.com/office/drawing/2014/main" id="{B890520B-30EF-4854-BF87-7ADC7BA989EE}"/>
              </a:ext>
            </a:extLst>
          </p:cNvPr>
          <p:cNvSpPr>
            <a:spLocks noGrp="1"/>
          </p:cNvSpPr>
          <p:nvPr>
            <p:ph type="body" sz="quarter" idx="10"/>
          </p:nvPr>
        </p:nvSpPr>
        <p:spPr>
          <a:xfrm>
            <a:off x="838200" y="1468800"/>
            <a:ext cx="10515600" cy="188399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Picture Placeholder 4">
            <a:extLst>
              <a:ext uri="{FF2B5EF4-FFF2-40B4-BE49-F238E27FC236}">
                <a16:creationId xmlns:a16="http://schemas.microsoft.com/office/drawing/2014/main" id="{A64CCA13-379E-4188-A156-B5DAB4348965}"/>
              </a:ext>
            </a:extLst>
          </p:cNvPr>
          <p:cNvSpPr>
            <a:spLocks noGrp="1"/>
          </p:cNvSpPr>
          <p:nvPr>
            <p:ph type="pic" sz="quarter" idx="11"/>
          </p:nvPr>
        </p:nvSpPr>
        <p:spPr>
          <a:xfrm>
            <a:off x="838200" y="3505200"/>
            <a:ext cx="10515600" cy="2611438"/>
          </a:xfrm>
        </p:spPr>
        <p:txBody>
          <a:bodyPr/>
          <a:lstStyle/>
          <a:p>
            <a:endParaRPr lang="en-AU" dirty="0"/>
          </a:p>
        </p:txBody>
      </p:sp>
    </p:spTree>
    <p:extLst>
      <p:ext uri="{BB962C8B-B14F-4D97-AF65-F5344CB8AC3E}">
        <p14:creationId xmlns:p14="http://schemas.microsoft.com/office/powerpoint/2010/main" val="412023826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Plain activit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F2249-D6C8-4189-9B10-20939872F778}"/>
              </a:ext>
            </a:extLst>
          </p:cNvPr>
          <p:cNvSpPr>
            <a:spLocks noGrp="1"/>
          </p:cNvSpPr>
          <p:nvPr>
            <p:ph type="title"/>
          </p:nvPr>
        </p:nvSpPr>
        <p:spPr>
          <a:xfrm>
            <a:off x="838200" y="365125"/>
            <a:ext cx="10515600" cy="965809"/>
          </a:xfrm>
        </p:spPr>
        <p:txBody>
          <a:bodyPr/>
          <a:lstStyle>
            <a:lvl1pPr>
              <a:defRPr>
                <a:solidFill>
                  <a:srgbClr val="4E6989"/>
                </a:solidFill>
              </a:defRPr>
            </a:lvl1pPr>
          </a:lstStyle>
          <a:p>
            <a:r>
              <a:rPr lang="en-US" dirty="0"/>
              <a:t>Click to edit Master title style</a:t>
            </a:r>
            <a:endParaRPr lang="en-AU" dirty="0"/>
          </a:p>
        </p:txBody>
      </p:sp>
      <p:sp>
        <p:nvSpPr>
          <p:cNvPr id="10" name="Text Placeholder 2">
            <a:extLst>
              <a:ext uri="{FF2B5EF4-FFF2-40B4-BE49-F238E27FC236}">
                <a16:creationId xmlns:a16="http://schemas.microsoft.com/office/drawing/2014/main" id="{B890520B-30EF-4854-BF87-7ADC7BA989EE}"/>
              </a:ext>
            </a:extLst>
          </p:cNvPr>
          <p:cNvSpPr>
            <a:spLocks noGrp="1"/>
          </p:cNvSpPr>
          <p:nvPr>
            <p:ph type="body" sz="quarter" idx="10"/>
          </p:nvPr>
        </p:nvSpPr>
        <p:spPr>
          <a:xfrm>
            <a:off x="838200" y="1708678"/>
            <a:ext cx="6720840" cy="375740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Picture Placeholder 3">
            <a:extLst>
              <a:ext uri="{FF2B5EF4-FFF2-40B4-BE49-F238E27FC236}">
                <a16:creationId xmlns:a16="http://schemas.microsoft.com/office/drawing/2014/main" id="{7748ACD2-D886-42D0-B342-002D5627E098}"/>
              </a:ext>
            </a:extLst>
          </p:cNvPr>
          <p:cNvSpPr>
            <a:spLocks noGrp="1"/>
          </p:cNvSpPr>
          <p:nvPr>
            <p:ph type="pic" sz="quarter" idx="11"/>
          </p:nvPr>
        </p:nvSpPr>
        <p:spPr>
          <a:xfrm>
            <a:off x="8322336" y="1708679"/>
            <a:ext cx="3031464" cy="2690601"/>
          </a:xfrm>
        </p:spPr>
        <p:txBody>
          <a:bodyPr/>
          <a:lstStyle/>
          <a:p>
            <a:endParaRPr lang="en-AU" dirty="0"/>
          </a:p>
        </p:txBody>
      </p:sp>
    </p:spTree>
    <p:extLst>
      <p:ext uri="{BB962C8B-B14F-4D97-AF65-F5344CB8AC3E}">
        <p14:creationId xmlns:p14="http://schemas.microsoft.com/office/powerpoint/2010/main" val="204106005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We Do">
    <p:bg>
      <p:bgPr>
        <a:solidFill>
          <a:srgbClr val="4E698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A666A3-07EC-4553-9D75-112CF438A4ED}"/>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225625"/>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We Do</a:t>
            </a:r>
          </a:p>
          <a:p>
            <a:pPr algn="ctr">
              <a:lnSpc>
                <a:spcPct val="100000"/>
              </a:lnSpc>
            </a:pPr>
            <a:r>
              <a:rPr lang="en-US" sz="3200" b="1" dirty="0">
                <a:solidFill>
                  <a:schemeClr val="tx1"/>
                </a:solidFill>
                <a:ea typeface="Fira Sans Medium" charset="0"/>
                <a:cs typeface="Fira Sans Medium" charset="0"/>
              </a:rPr>
              <a:t>Group work</a:t>
            </a:r>
            <a:endParaRPr lang="en-US" sz="1200" b="1" dirty="0">
              <a:solidFill>
                <a:schemeClr val="tx1"/>
              </a:solidFill>
              <a:ea typeface="Fira Sans Medium" charset="0"/>
              <a:cs typeface="Fira Sans Medium" charset="0"/>
            </a:endParaRPr>
          </a:p>
        </p:txBody>
      </p:sp>
      <p:pic>
        <p:nvPicPr>
          <p:cNvPr id="10" name="Picture 9">
            <a:extLst>
              <a:ext uri="{FF2B5EF4-FFF2-40B4-BE49-F238E27FC236}">
                <a16:creationId xmlns:a16="http://schemas.microsoft.com/office/drawing/2014/main" id="{76E9135A-C4B2-40B6-B8B9-D92FCB66DF02}"/>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540000" y="2340000"/>
            <a:ext cx="4357801" cy="2905200"/>
          </a:xfrm>
          <a:prstGeom prst="roundRect">
            <a:avLst>
              <a:gd name="adj" fmla="val 8594"/>
            </a:avLst>
          </a:prstGeom>
          <a:solidFill>
            <a:srgbClr val="FFFFFF">
              <a:shade val="85000"/>
            </a:srgbClr>
          </a:solidFill>
          <a:ln>
            <a:noFill/>
          </a:ln>
          <a:effectLst/>
        </p:spPr>
      </p:pic>
      <p:sp>
        <p:nvSpPr>
          <p:cNvPr id="3" name="Text Placeholder 2">
            <a:extLst>
              <a:ext uri="{FF2B5EF4-FFF2-40B4-BE49-F238E27FC236}">
                <a16:creationId xmlns:a16="http://schemas.microsoft.com/office/drawing/2014/main" id="{589B6E7C-7873-4055-BA94-B3F6C8407093}"/>
              </a:ext>
            </a:extLst>
          </p:cNvPr>
          <p:cNvSpPr>
            <a:spLocks noGrp="1"/>
          </p:cNvSpPr>
          <p:nvPr>
            <p:ph type="body" sz="quarter" idx="10"/>
          </p:nvPr>
        </p:nvSpPr>
        <p:spPr>
          <a:xfrm>
            <a:off x="5760000" y="2340000"/>
            <a:ext cx="5282800" cy="30384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234038553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We Do">
    <p:bg>
      <p:bgPr>
        <a:solidFill>
          <a:srgbClr val="4E698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A666A3-07EC-4553-9D75-112CF438A4ED}"/>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225625"/>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We Do</a:t>
            </a:r>
          </a:p>
          <a:p>
            <a:pPr algn="ctr">
              <a:lnSpc>
                <a:spcPct val="100000"/>
              </a:lnSpc>
            </a:pPr>
            <a:r>
              <a:rPr lang="en-US" sz="3200" b="1" dirty="0">
                <a:solidFill>
                  <a:schemeClr val="tx1"/>
                </a:solidFill>
                <a:ea typeface="Fira Sans Medium" charset="0"/>
                <a:cs typeface="Fira Sans Medium" charset="0"/>
              </a:rPr>
              <a:t>Group work</a:t>
            </a:r>
            <a:endParaRPr lang="en-US" sz="1200" b="1" dirty="0">
              <a:solidFill>
                <a:schemeClr val="tx1"/>
              </a:solidFill>
              <a:ea typeface="Fira Sans Medium" charset="0"/>
              <a:cs typeface="Fira Sans Medium" charset="0"/>
            </a:endParaRPr>
          </a:p>
        </p:txBody>
      </p:sp>
      <p:sp>
        <p:nvSpPr>
          <p:cNvPr id="3" name="Text Placeholder 2">
            <a:extLst>
              <a:ext uri="{FF2B5EF4-FFF2-40B4-BE49-F238E27FC236}">
                <a16:creationId xmlns:a16="http://schemas.microsoft.com/office/drawing/2014/main" id="{589B6E7C-7873-4055-BA94-B3F6C8407093}"/>
              </a:ext>
            </a:extLst>
          </p:cNvPr>
          <p:cNvSpPr>
            <a:spLocks noGrp="1"/>
          </p:cNvSpPr>
          <p:nvPr>
            <p:ph type="body" sz="quarter" idx="10"/>
          </p:nvPr>
        </p:nvSpPr>
        <p:spPr>
          <a:xfrm>
            <a:off x="5760000" y="2340000"/>
            <a:ext cx="5282800" cy="30384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13989289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tep opener-2">
    <p:bg>
      <p:bgPr>
        <a:solidFill>
          <a:srgbClr val="FACD6C"/>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CCB44BDF-2AA6-48F3-BD22-98BF06758D80}"/>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rot="16200000">
            <a:off x="720000" y="1472399"/>
            <a:ext cx="6634035" cy="3913200"/>
          </a:xfrm>
          <a:prstGeom prst="rect">
            <a:avLst/>
          </a:prstGeom>
          <a:effectLst>
            <a:outerShdw blurRad="50800" dist="38100" dir="2700000" algn="tl" rotWithShape="0">
              <a:prstClr val="black">
                <a:alpha val="40000"/>
              </a:prstClr>
            </a:outerShdw>
          </a:effectLst>
        </p:spPr>
      </p:pic>
      <p:pic>
        <p:nvPicPr>
          <p:cNvPr id="6" name="Picture 5" descr="Step 2 cartoon character">
            <a:extLst>
              <a:ext uri="{FF2B5EF4-FFF2-40B4-BE49-F238E27FC236}">
                <a16:creationId xmlns:a16="http://schemas.microsoft.com/office/drawing/2014/main" id="{77E2B3C4-5CEC-4FDC-86C4-FA7FA2DBD001}"/>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2514484" y="702879"/>
            <a:ext cx="2552816" cy="5452242"/>
          </a:xfrm>
          <a:prstGeom prst="rect">
            <a:avLst/>
          </a:prstGeom>
        </p:spPr>
      </p:pic>
      <p:sp>
        <p:nvSpPr>
          <p:cNvPr id="7" name="TextBox 6">
            <a:extLst>
              <a:ext uri="{FF2B5EF4-FFF2-40B4-BE49-F238E27FC236}">
                <a16:creationId xmlns:a16="http://schemas.microsoft.com/office/drawing/2014/main" id="{790B79C7-B930-4F40-A477-3EF3FA62DC3F}"/>
              </a:ext>
            </a:extLst>
          </p:cNvPr>
          <p:cNvSpPr txBox="1"/>
          <p:nvPr userDrawn="1"/>
        </p:nvSpPr>
        <p:spPr>
          <a:xfrm>
            <a:off x="7078133" y="1997839"/>
            <a:ext cx="4710164" cy="1938992"/>
          </a:xfrm>
          <a:prstGeom prst="rect">
            <a:avLst/>
          </a:prstGeom>
          <a:noFill/>
        </p:spPr>
        <p:txBody>
          <a:bodyPr wrap="square" rtlCol="0">
            <a:spAutoFit/>
          </a:bodyPr>
          <a:lstStyle/>
          <a:p>
            <a:r>
              <a:rPr lang="en-AU" sz="6000" b="1" dirty="0">
                <a:solidFill>
                  <a:srgbClr val="4E698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Step 2:</a:t>
            </a:r>
          </a:p>
          <a:p>
            <a:r>
              <a:rPr lang="en-AU" sz="6000" b="1" dirty="0">
                <a:solidFill>
                  <a:srgbClr val="4E698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Sizzling Starts</a:t>
            </a:r>
          </a:p>
        </p:txBody>
      </p:sp>
    </p:spTree>
    <p:extLst>
      <p:ext uri="{BB962C8B-B14F-4D97-AF65-F5344CB8AC3E}">
        <p14:creationId xmlns:p14="http://schemas.microsoft.com/office/powerpoint/2010/main" val="6159656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You Do">
    <p:bg>
      <p:bgPr>
        <a:solidFill>
          <a:srgbClr val="4E698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6744F64-221C-45F4-9D05-D04E797E67C0}"/>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4" y="225625"/>
            <a:ext cx="8698549" cy="1323439"/>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You Do</a:t>
            </a:r>
          </a:p>
          <a:p>
            <a:pPr algn="ctr">
              <a:lnSpc>
                <a:spcPct val="100000"/>
              </a:lnSpc>
            </a:pPr>
            <a:r>
              <a:rPr lang="en-US" sz="3200" b="1" dirty="0">
                <a:solidFill>
                  <a:schemeClr val="tx1"/>
                </a:solidFill>
                <a:ea typeface="Fira Sans Medium" charset="0"/>
                <a:cs typeface="Fira Sans Medium" charset="0"/>
              </a:rPr>
              <a:t>Individual activity</a:t>
            </a:r>
            <a:endParaRPr lang="en-US" sz="1200" b="1" dirty="0">
              <a:solidFill>
                <a:schemeClr val="tx1"/>
              </a:solidFill>
              <a:ea typeface="Fira Sans Medium" charset="0"/>
              <a:cs typeface="Fira Sans Medium" charset="0"/>
            </a:endParaRPr>
          </a:p>
        </p:txBody>
      </p:sp>
      <p:sp>
        <p:nvSpPr>
          <p:cNvPr id="8" name="Text Placeholder 2">
            <a:extLst>
              <a:ext uri="{FF2B5EF4-FFF2-40B4-BE49-F238E27FC236}">
                <a16:creationId xmlns:a16="http://schemas.microsoft.com/office/drawing/2014/main" id="{F1CB33A3-CDF5-48BC-8215-32E72C154617}"/>
              </a:ext>
            </a:extLst>
          </p:cNvPr>
          <p:cNvSpPr>
            <a:spLocks noGrp="1"/>
          </p:cNvSpPr>
          <p:nvPr>
            <p:ph type="body" sz="quarter" idx="11"/>
          </p:nvPr>
        </p:nvSpPr>
        <p:spPr>
          <a:xfrm>
            <a:off x="838800" y="2340000"/>
            <a:ext cx="5648642" cy="31870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Picture Placeholder 2">
            <a:extLst>
              <a:ext uri="{FF2B5EF4-FFF2-40B4-BE49-F238E27FC236}">
                <a16:creationId xmlns:a16="http://schemas.microsoft.com/office/drawing/2014/main" id="{39678309-1D08-464B-9422-C57E6B6B4979}"/>
              </a:ext>
            </a:extLst>
          </p:cNvPr>
          <p:cNvSpPr>
            <a:spLocks noGrp="1"/>
          </p:cNvSpPr>
          <p:nvPr>
            <p:ph type="pic" sz="quarter" idx="12"/>
          </p:nvPr>
        </p:nvSpPr>
        <p:spPr>
          <a:xfrm>
            <a:off x="6807200" y="2339975"/>
            <a:ext cx="4546600" cy="3187700"/>
          </a:xfrm>
        </p:spPr>
        <p:txBody>
          <a:bodyPr/>
          <a:lstStyle/>
          <a:p>
            <a:endParaRPr lang="en-AU" dirty="0"/>
          </a:p>
        </p:txBody>
      </p:sp>
    </p:spTree>
    <p:extLst>
      <p:ext uri="{BB962C8B-B14F-4D97-AF65-F5344CB8AC3E}">
        <p14:creationId xmlns:p14="http://schemas.microsoft.com/office/powerpoint/2010/main" val="168857695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eedback_read">
    <p:bg>
      <p:bgPr>
        <a:solidFill>
          <a:srgbClr val="4E698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D86303C-BB12-4838-B392-FD02AD9B5D4E}"/>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2" y="471846"/>
            <a:ext cx="8698549" cy="830997"/>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Feedback and sharing</a:t>
            </a:r>
          </a:p>
        </p:txBody>
      </p:sp>
      <p:pic>
        <p:nvPicPr>
          <p:cNvPr id="8" name="Picture 7">
            <a:extLst>
              <a:ext uri="{FF2B5EF4-FFF2-40B4-BE49-F238E27FC236}">
                <a16:creationId xmlns:a16="http://schemas.microsoft.com/office/drawing/2014/main" id="{47744ADF-0CDA-45CC-91D3-C0FFC34AD95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40000" y="2340000"/>
            <a:ext cx="4299714" cy="2904654"/>
          </a:xfrm>
          <a:prstGeom prst="roundRect">
            <a:avLst>
              <a:gd name="adj" fmla="val 8594"/>
            </a:avLst>
          </a:prstGeom>
          <a:solidFill>
            <a:srgbClr val="FFFFFF">
              <a:shade val="85000"/>
            </a:srgbClr>
          </a:solidFill>
          <a:ln>
            <a:noFill/>
          </a:ln>
          <a:effectLst/>
        </p:spPr>
      </p:pic>
      <p:sp>
        <p:nvSpPr>
          <p:cNvPr id="11" name="Text Placeholder 2">
            <a:extLst>
              <a:ext uri="{FF2B5EF4-FFF2-40B4-BE49-F238E27FC236}">
                <a16:creationId xmlns:a16="http://schemas.microsoft.com/office/drawing/2014/main" id="{EF46BA76-4AFE-4EDE-B3B2-0CE22A6B1231}"/>
              </a:ext>
            </a:extLst>
          </p:cNvPr>
          <p:cNvSpPr>
            <a:spLocks noGrp="1"/>
          </p:cNvSpPr>
          <p:nvPr>
            <p:ph type="body" sz="quarter" idx="10"/>
          </p:nvPr>
        </p:nvSpPr>
        <p:spPr>
          <a:xfrm>
            <a:off x="5760000" y="2340000"/>
            <a:ext cx="5648642" cy="31870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20784850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eedback_write">
    <p:bg>
      <p:bgPr>
        <a:solidFill>
          <a:srgbClr val="4E6989"/>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6AE21B2-86E8-4DAE-BF5B-E095B60289F0}"/>
              </a:ext>
            </a:extLst>
          </p:cNvPr>
          <p:cNvPicPr>
            <a:picLocks/>
          </p:cNvPicPr>
          <p:nvPr userDrawn="1"/>
        </p:nvPicPr>
        <p:blipFill>
          <a:blip r:embed="rId2"/>
          <a:srcRect/>
          <a:stretch/>
        </p:blipFill>
        <p:spPr>
          <a:xfrm>
            <a:off x="2152800" y="-12619"/>
            <a:ext cx="7887600" cy="1967947"/>
          </a:xfrm>
          <a:prstGeom prst="rect">
            <a:avLst/>
          </a:prstGeom>
        </p:spPr>
      </p:pic>
      <p:pic>
        <p:nvPicPr>
          <p:cNvPr id="17" name="Picture 16">
            <a:extLst>
              <a:ext uri="{FF2B5EF4-FFF2-40B4-BE49-F238E27FC236}">
                <a16:creationId xmlns:a16="http://schemas.microsoft.com/office/drawing/2014/main" id="{74AAD928-15EC-4529-95D3-FF4AE1BEAB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0" y="0"/>
            <a:ext cx="12191999" cy="6870619"/>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1746722" y="471846"/>
            <a:ext cx="8698549" cy="830997"/>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Feedback and sharing</a:t>
            </a:r>
          </a:p>
        </p:txBody>
      </p:sp>
      <p:sp>
        <p:nvSpPr>
          <p:cNvPr id="11" name="Text Placeholder 2">
            <a:extLst>
              <a:ext uri="{FF2B5EF4-FFF2-40B4-BE49-F238E27FC236}">
                <a16:creationId xmlns:a16="http://schemas.microsoft.com/office/drawing/2014/main" id="{EF46BA76-4AFE-4EDE-B3B2-0CE22A6B1231}"/>
              </a:ext>
            </a:extLst>
          </p:cNvPr>
          <p:cNvSpPr>
            <a:spLocks noGrp="1"/>
          </p:cNvSpPr>
          <p:nvPr>
            <p:ph type="body" sz="quarter" idx="10"/>
          </p:nvPr>
        </p:nvSpPr>
        <p:spPr>
          <a:xfrm>
            <a:off x="5760000" y="2340000"/>
            <a:ext cx="5648642" cy="318706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7" name="Picture 6">
            <a:extLst>
              <a:ext uri="{FF2B5EF4-FFF2-40B4-BE49-F238E27FC236}">
                <a16:creationId xmlns:a16="http://schemas.microsoft.com/office/drawing/2014/main" id="{190C3AD8-BDB5-4332-9ABF-AB727562A354}"/>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flipH="1">
            <a:off x="540000" y="2340000"/>
            <a:ext cx="4357800" cy="2905200"/>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325817752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Revie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DA2132F-1921-47BD-9D7F-3AA4630D52D2}"/>
              </a:ext>
            </a:extLst>
          </p:cNvPr>
          <p:cNvPicPr>
            <a:picLocks/>
          </p:cNvPicPr>
          <p:nvPr userDrawn="1"/>
        </p:nvPicPr>
        <p:blipFill>
          <a:blip r:embed="rId3"/>
          <a:srcRect/>
          <a:stretch/>
        </p:blipFill>
        <p:spPr>
          <a:xfrm>
            <a:off x="3474000" y="0"/>
            <a:ext cx="5241600" cy="1967947"/>
          </a:xfrm>
          <a:prstGeom prst="rect">
            <a:avLst/>
          </a:prstGeom>
        </p:spPr>
      </p:pic>
      <p:sp>
        <p:nvSpPr>
          <p:cNvPr id="9" name="TextBox 8">
            <a:extLst>
              <a:ext uri="{FF2B5EF4-FFF2-40B4-BE49-F238E27FC236}">
                <a16:creationId xmlns:a16="http://schemas.microsoft.com/office/drawing/2014/main" id="{3ED75468-98E0-4A98-8D62-F9D429D2E7D4}"/>
              </a:ext>
            </a:extLst>
          </p:cNvPr>
          <p:cNvSpPr txBox="1"/>
          <p:nvPr userDrawn="1"/>
        </p:nvSpPr>
        <p:spPr>
          <a:xfrm>
            <a:off x="2956344" y="471600"/>
            <a:ext cx="6279305" cy="830997"/>
          </a:xfrm>
          <a:prstGeom prst="rect">
            <a:avLst/>
          </a:prstGeom>
          <a:noFill/>
        </p:spPr>
        <p:txBody>
          <a:bodyPr wrap="square" rtlCol="0" anchor="ctr">
            <a:spAutoFit/>
          </a:bodyPr>
          <a:lstStyle/>
          <a:p>
            <a:pPr algn="ctr">
              <a:lnSpc>
                <a:spcPct val="100000"/>
              </a:lnSpc>
            </a:pPr>
            <a:r>
              <a:rPr lang="en-US" sz="4800" b="1" dirty="0">
                <a:solidFill>
                  <a:schemeClr val="tx1"/>
                </a:solidFill>
                <a:ea typeface="Fira Sans Medium" charset="0"/>
                <a:cs typeface="Fira Sans Medium" charset="0"/>
              </a:rPr>
              <a:t>Review</a:t>
            </a:r>
            <a:endParaRPr lang="en-US" sz="2000" b="1" dirty="0">
              <a:solidFill>
                <a:schemeClr val="tx1"/>
              </a:solidFill>
              <a:ea typeface="Fira Sans Medium" charset="0"/>
              <a:cs typeface="Fira Sans Medium" charset="0"/>
            </a:endParaRPr>
          </a:p>
        </p:txBody>
      </p:sp>
      <p:pic>
        <p:nvPicPr>
          <p:cNvPr id="7" name="Picture 6">
            <a:extLst>
              <a:ext uri="{FF2B5EF4-FFF2-40B4-BE49-F238E27FC236}">
                <a16:creationId xmlns:a16="http://schemas.microsoft.com/office/drawing/2014/main" id="{4A8B52D2-7126-4176-B82D-FBA22847947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40000" y="2440800"/>
            <a:ext cx="4932585" cy="3288390"/>
          </a:xfrm>
          <a:prstGeom prst="roundRect">
            <a:avLst>
              <a:gd name="adj" fmla="val 8594"/>
            </a:avLst>
          </a:prstGeom>
          <a:solidFill>
            <a:srgbClr val="FFFFFF">
              <a:shade val="85000"/>
            </a:srgbClr>
          </a:solidFill>
          <a:ln>
            <a:noFill/>
          </a:ln>
          <a:effectLst/>
        </p:spPr>
      </p:pic>
      <p:sp>
        <p:nvSpPr>
          <p:cNvPr id="8" name="Text Placeholder 6">
            <a:extLst>
              <a:ext uri="{FF2B5EF4-FFF2-40B4-BE49-F238E27FC236}">
                <a16:creationId xmlns:a16="http://schemas.microsoft.com/office/drawing/2014/main" id="{7AFF536B-54EB-40BD-B078-754529E12871}"/>
              </a:ext>
            </a:extLst>
          </p:cNvPr>
          <p:cNvSpPr>
            <a:spLocks noGrp="1"/>
          </p:cNvSpPr>
          <p:nvPr>
            <p:ph type="body" sz="quarter" idx="11"/>
          </p:nvPr>
        </p:nvSpPr>
        <p:spPr>
          <a:xfrm>
            <a:off x="5760000" y="2439547"/>
            <a:ext cx="5353920" cy="3288390"/>
          </a:xfrm>
        </p:spPr>
        <p:txBody>
          <a:bodyPr/>
          <a:lstStyle>
            <a:lvl1pPr>
              <a:lnSpc>
                <a:spcPct val="100000"/>
              </a:lnSpc>
              <a:defRPr>
                <a:solidFill>
                  <a:schemeClr val="tx1"/>
                </a:solidFill>
              </a:defRPr>
            </a:lvl1pPr>
            <a:lvl2pPr>
              <a:lnSpc>
                <a:spcPct val="100000"/>
              </a:lnSpc>
              <a:defRPr>
                <a:solidFill>
                  <a:schemeClr val="tx1"/>
                </a:solidFill>
              </a:defRPr>
            </a:lvl2pPr>
            <a:lvl3pPr>
              <a:lnSpc>
                <a:spcPct val="100000"/>
              </a:lnSpc>
              <a:defRPr>
                <a:solidFill>
                  <a:schemeClr val="tx1"/>
                </a:solidFill>
              </a:defRPr>
            </a:lvl3pPr>
            <a:lvl4pPr>
              <a:lnSpc>
                <a:spcPct val="100000"/>
              </a:lnSpc>
              <a:defRPr>
                <a:solidFill>
                  <a:schemeClr val="tx1"/>
                </a:solidFill>
              </a:defRPr>
            </a:lvl4pPr>
            <a:lvl5pPr>
              <a:lnSpc>
                <a:spcPct val="100000"/>
              </a:lnSpc>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403948246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p:bg>
      <p:bgPr>
        <a:solidFill>
          <a:srgbClr val="4E698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680364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ED75468-98E0-4A98-8D62-F9D429D2E7D4}"/>
              </a:ext>
            </a:extLst>
          </p:cNvPr>
          <p:cNvSpPr txBox="1"/>
          <p:nvPr userDrawn="1"/>
        </p:nvSpPr>
        <p:spPr>
          <a:xfrm>
            <a:off x="1746724" y="471846"/>
            <a:ext cx="8698549" cy="830997"/>
          </a:xfrm>
          <a:prstGeom prst="rect">
            <a:avLst/>
          </a:prstGeom>
          <a:noFill/>
        </p:spPr>
        <p:txBody>
          <a:bodyPr wrap="square" rtlCol="0" anchor="ctr">
            <a:spAutoFit/>
          </a:bodyPr>
          <a:lstStyle/>
          <a:p>
            <a:pPr algn="ctr">
              <a:lnSpc>
                <a:spcPct val="100000"/>
              </a:lnSpc>
            </a:pPr>
            <a:r>
              <a:rPr lang="en-US" sz="4800" b="1" dirty="0">
                <a:solidFill>
                  <a:srgbClr val="4E6989"/>
                </a:solidFill>
                <a:ea typeface="Fira Sans Medium" charset="0"/>
                <a:cs typeface="Fira Sans Medium" charset="0"/>
              </a:rPr>
              <a:t>Copyright information</a:t>
            </a:r>
          </a:p>
        </p:txBody>
      </p:sp>
      <p:sp>
        <p:nvSpPr>
          <p:cNvPr id="12" name="Rectangle 11">
            <a:extLst>
              <a:ext uri="{FF2B5EF4-FFF2-40B4-BE49-F238E27FC236}">
                <a16:creationId xmlns:a16="http://schemas.microsoft.com/office/drawing/2014/main" id="{57BDE8B3-90EA-4B17-93F5-528300F999B7}"/>
              </a:ext>
            </a:extLst>
          </p:cNvPr>
          <p:cNvSpPr/>
          <p:nvPr userDrawn="1"/>
        </p:nvSpPr>
        <p:spPr>
          <a:xfrm>
            <a:off x="2324098" y="1787309"/>
            <a:ext cx="7543800" cy="170816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lang="en-AU" dirty="0">
                <a:solidFill>
                  <a:srgbClr val="4E6989"/>
                </a:solidFill>
                <a:cs typeface="Calibri"/>
              </a:rPr>
              <a:t>© Seven Steps to Writing Success, 2024</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GB" sz="1800" kern="1200" dirty="0">
                <a:solidFill>
                  <a:srgbClr val="4E6989"/>
                </a:solidFill>
                <a:latin typeface="+mn-lt"/>
                <a:ea typeface="+mn-ea"/>
                <a:cs typeface="Calibri"/>
              </a:rPr>
              <a:t>This PowerPoint is based on English Stage 1 Unit 22</a:t>
            </a:r>
            <a:br>
              <a:rPr lang="en-GB" sz="1800" kern="1200" dirty="0">
                <a:solidFill>
                  <a:srgbClr val="4E6989"/>
                </a:solidFill>
                <a:latin typeface="+mn-lt"/>
                <a:ea typeface="+mn-ea"/>
                <a:cs typeface="Calibri"/>
              </a:rPr>
            </a:br>
            <a:r>
              <a:rPr lang="en-US" sz="1800" kern="1200" dirty="0">
                <a:solidFill>
                  <a:srgbClr val="4E6989"/>
                </a:solidFill>
                <a:latin typeface="+mn-lt"/>
                <a:ea typeface="+mn-ea"/>
                <a:cs typeface="Calibri"/>
              </a:rPr>
              <a:t>© State of New South Wales (Department of Education), 2023</a:t>
            </a:r>
            <a:endParaRPr lang="en-AU" dirty="0">
              <a:solidFill>
                <a:srgbClr val="4E6989"/>
              </a:solidFill>
              <a:cs typeface="Calibri"/>
            </a:endParaRPr>
          </a:p>
          <a:p>
            <a:pPr algn="ctr">
              <a:spcBef>
                <a:spcPts val="0"/>
              </a:spcBef>
              <a:spcAft>
                <a:spcPts val="600"/>
              </a:spcAft>
            </a:pPr>
            <a:r>
              <a:rPr lang="en-AU" dirty="0">
                <a:solidFill>
                  <a:srgbClr val="4E6989"/>
                </a:solidFill>
                <a:cs typeface="Calibri"/>
              </a:rPr>
              <a:t>It is for use by licensed </a:t>
            </a:r>
            <a:r>
              <a:rPr lang="en-AU" i="1" dirty="0">
                <a:solidFill>
                  <a:srgbClr val="4E6989"/>
                </a:solidFill>
                <a:cs typeface="Calibri"/>
              </a:rPr>
              <a:t>Teacher Hub </a:t>
            </a:r>
            <a:r>
              <a:rPr lang="en-AU" dirty="0">
                <a:solidFill>
                  <a:srgbClr val="4E6989"/>
                </a:solidFill>
                <a:cs typeface="Calibri"/>
              </a:rPr>
              <a:t>members only.</a:t>
            </a:r>
          </a:p>
          <a:p>
            <a:pPr algn="ctr">
              <a:spcBef>
                <a:spcPts val="0"/>
              </a:spcBef>
              <a:spcAft>
                <a:spcPts val="600"/>
              </a:spcAft>
            </a:pPr>
            <a:r>
              <a:rPr lang="en-AU" dirty="0">
                <a:solidFill>
                  <a:srgbClr val="4E6989"/>
                </a:solidFill>
                <a:cs typeface="Calibri"/>
              </a:rPr>
              <a:t>www.sevenstepswriting.com</a:t>
            </a:r>
          </a:p>
        </p:txBody>
      </p:sp>
      <p:sp>
        <p:nvSpPr>
          <p:cNvPr id="13" name="Rectangle 12">
            <a:extLst>
              <a:ext uri="{FF2B5EF4-FFF2-40B4-BE49-F238E27FC236}">
                <a16:creationId xmlns:a16="http://schemas.microsoft.com/office/drawing/2014/main" id="{8A850967-CAD4-4887-944A-5176AC10FB87}"/>
              </a:ext>
            </a:extLst>
          </p:cNvPr>
          <p:cNvSpPr/>
          <p:nvPr userDrawn="1"/>
        </p:nvSpPr>
        <p:spPr>
          <a:xfrm>
            <a:off x="2324098" y="3595209"/>
            <a:ext cx="7543800" cy="369332"/>
          </a:xfrm>
          <a:prstGeom prst="rect">
            <a:avLst/>
          </a:prstGeom>
        </p:spPr>
        <p:txBody>
          <a:bodyPr wrap="square">
            <a:spAutoFit/>
          </a:bodyPr>
          <a:lstStyle/>
          <a:p>
            <a:pPr algn="l">
              <a:spcAft>
                <a:spcPts val="1200"/>
              </a:spcAft>
            </a:pPr>
            <a:r>
              <a:rPr lang="en-AU" b="1" dirty="0">
                <a:solidFill>
                  <a:srgbClr val="DF8983"/>
                </a:solidFill>
                <a:cs typeface="Calibri"/>
              </a:rPr>
              <a:t>Image credits:</a:t>
            </a:r>
          </a:p>
        </p:txBody>
      </p:sp>
      <p:sp>
        <p:nvSpPr>
          <p:cNvPr id="3" name="Text Placeholder 2">
            <a:extLst>
              <a:ext uri="{FF2B5EF4-FFF2-40B4-BE49-F238E27FC236}">
                <a16:creationId xmlns:a16="http://schemas.microsoft.com/office/drawing/2014/main" id="{BCFC1AC1-73AF-4436-8662-20C26AEC51FB}"/>
              </a:ext>
            </a:extLst>
          </p:cNvPr>
          <p:cNvSpPr>
            <a:spLocks noGrp="1"/>
          </p:cNvSpPr>
          <p:nvPr>
            <p:ph type="body" sz="quarter" idx="10"/>
          </p:nvPr>
        </p:nvSpPr>
        <p:spPr>
          <a:xfrm>
            <a:off x="2417763" y="4053958"/>
            <a:ext cx="6898957" cy="1545963"/>
          </a:xfrm>
        </p:spPr>
        <p:txBody>
          <a:bodyPr numCol="2"/>
          <a:lstStyle>
            <a:lvl1pPr marL="263525" indent="-263525">
              <a:spcAft>
                <a:spcPts val="0"/>
              </a:spcAft>
              <a:buFont typeface="+mj-lt"/>
              <a:buAutoNum type="arabicPeriod"/>
              <a:defRPr sz="1400">
                <a:solidFill>
                  <a:srgbClr val="4E6989"/>
                </a:solidFill>
              </a:defRPr>
            </a:lvl1pPr>
            <a:lvl2pPr marL="457200" indent="0">
              <a:buNone/>
              <a:defRPr>
                <a:solidFill>
                  <a:srgbClr val="4E6989"/>
                </a:solidFill>
              </a:defRPr>
            </a:lvl2pPr>
            <a:lvl3pPr>
              <a:defRPr>
                <a:solidFill>
                  <a:srgbClr val="4E6989"/>
                </a:solidFill>
              </a:defRPr>
            </a:lvl3pPr>
            <a:lvl4pPr>
              <a:defRPr>
                <a:solidFill>
                  <a:srgbClr val="4E6989"/>
                </a:solidFill>
              </a:defRPr>
            </a:lvl4pPr>
            <a:lvl5pPr>
              <a:defRPr>
                <a:solidFill>
                  <a:srgbClr val="4E6989"/>
                </a:solidFill>
              </a:defRPr>
            </a:lvl5pPr>
          </a:lstStyle>
          <a:p>
            <a:pPr lvl="0"/>
            <a:r>
              <a:rPr lang="en-US" dirty="0"/>
              <a:t>Click to edit Master text styles</a:t>
            </a:r>
          </a:p>
        </p:txBody>
      </p:sp>
    </p:spTree>
    <p:extLst>
      <p:ext uri="{BB962C8B-B14F-4D97-AF65-F5344CB8AC3E}">
        <p14:creationId xmlns:p14="http://schemas.microsoft.com/office/powerpoint/2010/main" val="12599349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tep opener-1">
    <p:bg>
      <p:bgPr>
        <a:solidFill>
          <a:srgbClr val="C2E4EA"/>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CCB44BDF-2AA6-48F3-BD22-98BF06758D80}"/>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rot="16200000">
            <a:off x="720000" y="1451282"/>
            <a:ext cx="6635357" cy="3913980"/>
          </a:xfrm>
          <a:prstGeom prst="rect">
            <a:avLst/>
          </a:prstGeom>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790B79C7-B930-4F40-A477-3EF3FA62DC3F}"/>
              </a:ext>
            </a:extLst>
          </p:cNvPr>
          <p:cNvSpPr txBox="1"/>
          <p:nvPr userDrawn="1"/>
        </p:nvSpPr>
        <p:spPr>
          <a:xfrm>
            <a:off x="7078133" y="1997839"/>
            <a:ext cx="4710164" cy="2862322"/>
          </a:xfrm>
          <a:prstGeom prst="rect">
            <a:avLst/>
          </a:prstGeom>
          <a:noFill/>
        </p:spPr>
        <p:txBody>
          <a:bodyPr wrap="square" rtlCol="0">
            <a:spAutoFit/>
          </a:bodyPr>
          <a:lstStyle/>
          <a:p>
            <a:r>
              <a:rPr lang="en-AU" sz="6000" b="1" dirty="0">
                <a:solidFill>
                  <a:srgbClr val="4E6989"/>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t>Step 1:</a:t>
            </a:r>
          </a:p>
          <a:p>
            <a:r>
              <a:rPr lang="en-AU" sz="6000" b="1" dirty="0">
                <a:solidFill>
                  <a:srgbClr val="4E6989"/>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t>Plan for Success</a:t>
            </a:r>
          </a:p>
        </p:txBody>
      </p:sp>
      <p:pic>
        <p:nvPicPr>
          <p:cNvPr id="3" name="Picture 2" descr="Step 1 cartoon character">
            <a:extLst>
              <a:ext uri="{FF2B5EF4-FFF2-40B4-BE49-F238E27FC236}">
                <a16:creationId xmlns:a16="http://schemas.microsoft.com/office/drawing/2014/main" id="{43130884-AA85-463C-A44D-5FDB54AC867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717403" y="838800"/>
            <a:ext cx="2640549" cy="5180400"/>
          </a:xfrm>
          <a:prstGeom prst="rect">
            <a:avLst/>
          </a:prstGeom>
        </p:spPr>
      </p:pic>
    </p:spTree>
    <p:extLst>
      <p:ext uri="{BB962C8B-B14F-4D97-AF65-F5344CB8AC3E}">
        <p14:creationId xmlns:p14="http://schemas.microsoft.com/office/powerpoint/2010/main" val="82273297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tep opener-2">
    <p:bg>
      <p:bgPr>
        <a:solidFill>
          <a:srgbClr val="FACD6C"/>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CCB44BDF-2AA6-48F3-BD22-98BF06758D80}"/>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rot="16200000">
            <a:off x="720000" y="1472399"/>
            <a:ext cx="6634035" cy="3913200"/>
          </a:xfrm>
          <a:prstGeom prst="rect">
            <a:avLst/>
          </a:prstGeom>
          <a:effectLst>
            <a:outerShdw blurRad="50800" dist="38100" dir="2700000" algn="tl" rotWithShape="0">
              <a:prstClr val="black">
                <a:alpha val="40000"/>
              </a:prstClr>
            </a:outerShdw>
          </a:effectLst>
        </p:spPr>
      </p:pic>
      <p:pic>
        <p:nvPicPr>
          <p:cNvPr id="6" name="Picture 5" descr="Step 2 cartoon character">
            <a:extLst>
              <a:ext uri="{FF2B5EF4-FFF2-40B4-BE49-F238E27FC236}">
                <a16:creationId xmlns:a16="http://schemas.microsoft.com/office/drawing/2014/main" id="{77E2B3C4-5CEC-4FDC-86C4-FA7FA2DBD001}"/>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2514484" y="702879"/>
            <a:ext cx="2552816" cy="5452242"/>
          </a:xfrm>
          <a:prstGeom prst="rect">
            <a:avLst/>
          </a:prstGeom>
        </p:spPr>
      </p:pic>
      <p:sp>
        <p:nvSpPr>
          <p:cNvPr id="7" name="TextBox 6">
            <a:extLst>
              <a:ext uri="{FF2B5EF4-FFF2-40B4-BE49-F238E27FC236}">
                <a16:creationId xmlns:a16="http://schemas.microsoft.com/office/drawing/2014/main" id="{790B79C7-B930-4F40-A477-3EF3FA62DC3F}"/>
              </a:ext>
            </a:extLst>
          </p:cNvPr>
          <p:cNvSpPr txBox="1"/>
          <p:nvPr userDrawn="1"/>
        </p:nvSpPr>
        <p:spPr>
          <a:xfrm>
            <a:off x="7078133" y="1997839"/>
            <a:ext cx="4710164" cy="2862322"/>
          </a:xfrm>
          <a:prstGeom prst="rect">
            <a:avLst/>
          </a:prstGeom>
          <a:noFill/>
        </p:spPr>
        <p:txBody>
          <a:bodyPr wrap="square" rtlCol="0">
            <a:spAutoFit/>
          </a:bodyPr>
          <a:lstStyle/>
          <a:p>
            <a:r>
              <a:rPr lang="en-AU" sz="6000" b="1" dirty="0">
                <a:solidFill>
                  <a:srgbClr val="4E6989"/>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t>Step 2:</a:t>
            </a:r>
          </a:p>
          <a:p>
            <a:r>
              <a:rPr lang="en-AU" sz="6000" b="1" dirty="0">
                <a:solidFill>
                  <a:srgbClr val="4E6989"/>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t>Sizzling Starts</a:t>
            </a:r>
          </a:p>
        </p:txBody>
      </p:sp>
    </p:spTree>
    <p:extLst>
      <p:ext uri="{BB962C8B-B14F-4D97-AF65-F5344CB8AC3E}">
        <p14:creationId xmlns:p14="http://schemas.microsoft.com/office/powerpoint/2010/main" val="146196208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Step opener-3">
    <p:bg>
      <p:bgPr>
        <a:solidFill>
          <a:srgbClr val="76BEA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12F38745-619F-4184-8064-41B52BD5E8CB}"/>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rot="16200000">
            <a:off x="720000" y="1472399"/>
            <a:ext cx="6634035" cy="3913200"/>
          </a:xfrm>
          <a:prstGeom prst="rect">
            <a:avLst/>
          </a:prstGeom>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790B79C7-B930-4F40-A477-3EF3FA62DC3F}"/>
              </a:ext>
            </a:extLst>
          </p:cNvPr>
          <p:cNvSpPr txBox="1"/>
          <p:nvPr userDrawn="1"/>
        </p:nvSpPr>
        <p:spPr>
          <a:xfrm>
            <a:off x="7078133" y="1997839"/>
            <a:ext cx="4710164" cy="2862322"/>
          </a:xfrm>
          <a:prstGeom prst="rect">
            <a:avLst/>
          </a:prstGeom>
          <a:noFill/>
        </p:spPr>
        <p:txBody>
          <a:bodyPr wrap="square" rtlCol="0">
            <a:spAutoFit/>
          </a:bodyPr>
          <a:lstStyle/>
          <a:p>
            <a:r>
              <a:rPr lang="en-AU" sz="6000" b="1" dirty="0">
                <a:solidFill>
                  <a:schemeClr val="bg1"/>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t>Step 3:</a:t>
            </a:r>
          </a:p>
          <a:p>
            <a:r>
              <a:rPr lang="en-AU" sz="6000" b="1" dirty="0">
                <a:solidFill>
                  <a:schemeClr val="bg1"/>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t>Tightening Tension</a:t>
            </a:r>
          </a:p>
        </p:txBody>
      </p:sp>
      <p:pic>
        <p:nvPicPr>
          <p:cNvPr id="3" name="Picture 2" descr="Step 3 cartoon character">
            <a:extLst>
              <a:ext uri="{FF2B5EF4-FFF2-40B4-BE49-F238E27FC236}">
                <a16:creationId xmlns:a16="http://schemas.microsoft.com/office/drawing/2014/main" id="{30ED034D-7557-4BF5-B12F-282F55E2A02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814464" y="838799"/>
            <a:ext cx="2445106" cy="5180400"/>
          </a:xfrm>
          <a:prstGeom prst="rect">
            <a:avLst/>
          </a:prstGeom>
        </p:spPr>
      </p:pic>
    </p:spTree>
    <p:extLst>
      <p:ext uri="{BB962C8B-B14F-4D97-AF65-F5344CB8AC3E}">
        <p14:creationId xmlns:p14="http://schemas.microsoft.com/office/powerpoint/2010/main" val="62193916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tep opener-4">
    <p:bg>
      <p:bgPr>
        <a:solidFill>
          <a:srgbClr val="E08983"/>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B7C6BC09-ACD2-4DBA-9C8B-81B6CFFBB9C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rot="16200000">
            <a:off x="720000" y="1472399"/>
            <a:ext cx="6634035" cy="3913200"/>
          </a:xfrm>
          <a:prstGeom prst="rect">
            <a:avLst/>
          </a:prstGeom>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790B79C7-B930-4F40-A477-3EF3FA62DC3F}"/>
              </a:ext>
            </a:extLst>
          </p:cNvPr>
          <p:cNvSpPr txBox="1"/>
          <p:nvPr userDrawn="1"/>
        </p:nvSpPr>
        <p:spPr>
          <a:xfrm>
            <a:off x="7078133" y="1997839"/>
            <a:ext cx="4710164" cy="2862322"/>
          </a:xfrm>
          <a:prstGeom prst="rect">
            <a:avLst/>
          </a:prstGeom>
          <a:noFill/>
        </p:spPr>
        <p:txBody>
          <a:bodyPr wrap="square" rtlCol="0">
            <a:spAutoFit/>
          </a:bodyPr>
          <a:lstStyle/>
          <a:p>
            <a:r>
              <a:rPr lang="en-AU" sz="6000" b="1" dirty="0">
                <a:solidFill>
                  <a:schemeClr val="bg1"/>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t>Step 4:</a:t>
            </a:r>
          </a:p>
          <a:p>
            <a:r>
              <a:rPr lang="en-AU" sz="6000" b="1" dirty="0">
                <a:solidFill>
                  <a:schemeClr val="bg1"/>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t>Dynamic Dialogue</a:t>
            </a:r>
          </a:p>
        </p:txBody>
      </p:sp>
      <p:pic>
        <p:nvPicPr>
          <p:cNvPr id="3" name="Picture 2" descr="Step 4 cartoon character">
            <a:extLst>
              <a:ext uri="{FF2B5EF4-FFF2-40B4-BE49-F238E27FC236}">
                <a16:creationId xmlns:a16="http://schemas.microsoft.com/office/drawing/2014/main" id="{1DD10C74-C0A0-4036-8874-DB830FB91B9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671460" y="1295399"/>
            <a:ext cx="2529662" cy="4704749"/>
          </a:xfrm>
          <a:prstGeom prst="rect">
            <a:avLst/>
          </a:prstGeom>
        </p:spPr>
      </p:pic>
    </p:spTree>
    <p:extLst>
      <p:ext uri="{BB962C8B-B14F-4D97-AF65-F5344CB8AC3E}">
        <p14:creationId xmlns:p14="http://schemas.microsoft.com/office/powerpoint/2010/main" val="2864901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Step opener-3">
    <p:bg>
      <p:bgPr>
        <a:solidFill>
          <a:srgbClr val="76BEA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12F38745-619F-4184-8064-41B52BD5E8CB}"/>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rot="16200000">
            <a:off x="720000" y="1472399"/>
            <a:ext cx="6634035" cy="3913200"/>
          </a:xfrm>
          <a:prstGeom prst="rect">
            <a:avLst/>
          </a:prstGeom>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790B79C7-B930-4F40-A477-3EF3FA62DC3F}"/>
              </a:ext>
            </a:extLst>
          </p:cNvPr>
          <p:cNvSpPr txBox="1"/>
          <p:nvPr userDrawn="1"/>
        </p:nvSpPr>
        <p:spPr>
          <a:xfrm>
            <a:off x="7078133" y="1997839"/>
            <a:ext cx="4710164" cy="2862322"/>
          </a:xfrm>
          <a:prstGeom prst="rect">
            <a:avLst/>
          </a:prstGeom>
          <a:noFill/>
        </p:spPr>
        <p:txBody>
          <a:bodyPr wrap="square" rtlCol="0">
            <a:spAutoFit/>
          </a:bodyPr>
          <a:lstStyle/>
          <a:p>
            <a:r>
              <a:rPr lang="en-AU" sz="60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Step 3:</a:t>
            </a:r>
          </a:p>
          <a:p>
            <a:r>
              <a:rPr lang="en-AU" sz="60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Tightening Tension</a:t>
            </a:r>
          </a:p>
        </p:txBody>
      </p:sp>
      <p:pic>
        <p:nvPicPr>
          <p:cNvPr id="3" name="Picture 2" descr="Step 3 cartoon character">
            <a:extLst>
              <a:ext uri="{FF2B5EF4-FFF2-40B4-BE49-F238E27FC236}">
                <a16:creationId xmlns:a16="http://schemas.microsoft.com/office/drawing/2014/main" id="{30ED034D-7557-4BF5-B12F-282F55E2A02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814464" y="838799"/>
            <a:ext cx="2445106" cy="5180400"/>
          </a:xfrm>
          <a:prstGeom prst="rect">
            <a:avLst/>
          </a:prstGeom>
        </p:spPr>
      </p:pic>
    </p:spTree>
    <p:extLst>
      <p:ext uri="{BB962C8B-B14F-4D97-AF65-F5344CB8AC3E}">
        <p14:creationId xmlns:p14="http://schemas.microsoft.com/office/powerpoint/2010/main" val="130101243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tep opener-5">
    <p:bg>
      <p:bgPr>
        <a:solidFill>
          <a:srgbClr val="D86558"/>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8808C4E1-3CAF-4F15-9F7E-C09AB2393D9D}"/>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rot="16200000">
            <a:off x="720000" y="1472399"/>
            <a:ext cx="6634035" cy="3913200"/>
          </a:xfrm>
          <a:prstGeom prst="rect">
            <a:avLst/>
          </a:prstGeom>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790B79C7-B930-4F40-A477-3EF3FA62DC3F}"/>
              </a:ext>
            </a:extLst>
          </p:cNvPr>
          <p:cNvSpPr txBox="1"/>
          <p:nvPr userDrawn="1"/>
        </p:nvSpPr>
        <p:spPr>
          <a:xfrm>
            <a:off x="7078133" y="1997839"/>
            <a:ext cx="4710164" cy="2862322"/>
          </a:xfrm>
          <a:prstGeom prst="rect">
            <a:avLst/>
          </a:prstGeom>
          <a:noFill/>
        </p:spPr>
        <p:txBody>
          <a:bodyPr wrap="square" rtlCol="0">
            <a:spAutoFit/>
          </a:bodyPr>
          <a:lstStyle/>
          <a:p>
            <a:r>
              <a:rPr lang="en-AU" sz="6000" b="1" dirty="0">
                <a:solidFill>
                  <a:schemeClr val="bg1"/>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t>Step 5: Show, </a:t>
            </a:r>
          </a:p>
          <a:p>
            <a:r>
              <a:rPr lang="en-AU" sz="6000" b="1" dirty="0">
                <a:solidFill>
                  <a:schemeClr val="bg1"/>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t>Don’t Tell</a:t>
            </a:r>
          </a:p>
        </p:txBody>
      </p:sp>
      <p:pic>
        <p:nvPicPr>
          <p:cNvPr id="3" name="Picture 2" descr="Step 5 cartoon character">
            <a:extLst>
              <a:ext uri="{FF2B5EF4-FFF2-40B4-BE49-F238E27FC236}">
                <a16:creationId xmlns:a16="http://schemas.microsoft.com/office/drawing/2014/main" id="{591DC7F6-C1A8-4CAE-A7CB-08BF31467BB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552219" y="838799"/>
            <a:ext cx="2779095" cy="5180400"/>
          </a:xfrm>
          <a:prstGeom prst="rect">
            <a:avLst/>
          </a:prstGeom>
        </p:spPr>
      </p:pic>
    </p:spTree>
    <p:extLst>
      <p:ext uri="{BB962C8B-B14F-4D97-AF65-F5344CB8AC3E}">
        <p14:creationId xmlns:p14="http://schemas.microsoft.com/office/powerpoint/2010/main" val="285499357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Step opener-6">
    <p:bg>
      <p:bgPr>
        <a:solidFill>
          <a:srgbClr val="E79257"/>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70D75F76-831C-4775-BBE2-0B4526B980E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rot="16200000">
            <a:off x="720000" y="1472399"/>
            <a:ext cx="6634035" cy="3913200"/>
          </a:xfrm>
          <a:prstGeom prst="rect">
            <a:avLst/>
          </a:prstGeom>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790B79C7-B930-4F40-A477-3EF3FA62DC3F}"/>
              </a:ext>
            </a:extLst>
          </p:cNvPr>
          <p:cNvSpPr txBox="1"/>
          <p:nvPr userDrawn="1"/>
        </p:nvSpPr>
        <p:spPr>
          <a:xfrm>
            <a:off x="7078133" y="1997839"/>
            <a:ext cx="4710164" cy="2862322"/>
          </a:xfrm>
          <a:prstGeom prst="rect">
            <a:avLst/>
          </a:prstGeom>
          <a:noFill/>
        </p:spPr>
        <p:txBody>
          <a:bodyPr wrap="square" rtlCol="0">
            <a:spAutoFit/>
          </a:bodyPr>
          <a:lstStyle/>
          <a:p>
            <a:r>
              <a:rPr lang="en-AU" sz="6000" b="1" dirty="0">
                <a:solidFill>
                  <a:schemeClr val="bg1"/>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t>Step 6: </a:t>
            </a:r>
          </a:p>
          <a:p>
            <a:r>
              <a:rPr lang="en-AU" sz="6000" b="1" dirty="0">
                <a:solidFill>
                  <a:schemeClr val="bg1"/>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t>Ban the Boring</a:t>
            </a:r>
          </a:p>
        </p:txBody>
      </p:sp>
      <p:pic>
        <p:nvPicPr>
          <p:cNvPr id="3" name="Picture 2" descr="Step 6 cartoon character">
            <a:extLst>
              <a:ext uri="{FF2B5EF4-FFF2-40B4-BE49-F238E27FC236}">
                <a16:creationId xmlns:a16="http://schemas.microsoft.com/office/drawing/2014/main" id="{BBA92A2C-413B-42AE-818F-5E5EB5FD29B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29281" y="1009950"/>
            <a:ext cx="3145336" cy="4838099"/>
          </a:xfrm>
          <a:prstGeom prst="rect">
            <a:avLst/>
          </a:prstGeom>
        </p:spPr>
      </p:pic>
    </p:spTree>
    <p:extLst>
      <p:ext uri="{BB962C8B-B14F-4D97-AF65-F5344CB8AC3E}">
        <p14:creationId xmlns:p14="http://schemas.microsoft.com/office/powerpoint/2010/main" val="331845465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Step opener-7">
    <p:bg>
      <p:bgPr>
        <a:solidFill>
          <a:srgbClr val="7D6284"/>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5F9E3D85-9039-4AE9-90A2-BCD71B5FABB5}"/>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rot="16200000">
            <a:off x="-447220" y="1469497"/>
            <a:ext cx="6634035" cy="3913200"/>
          </a:xfrm>
          <a:prstGeom prst="rect">
            <a:avLst/>
          </a:prstGeom>
          <a:effectLst>
            <a:outerShdw blurRad="50800" dist="38100" dir="2700000" algn="tl" rotWithShape="0">
              <a:prstClr val="black">
                <a:alpha val="40000"/>
              </a:prstClr>
            </a:outerShdw>
          </a:effectLst>
        </p:spPr>
      </p:pic>
      <p:sp>
        <p:nvSpPr>
          <p:cNvPr id="5" name="TextBox 4">
            <a:extLst>
              <a:ext uri="{FF2B5EF4-FFF2-40B4-BE49-F238E27FC236}">
                <a16:creationId xmlns:a16="http://schemas.microsoft.com/office/drawing/2014/main" id="{2F0D470E-C9CB-4319-BADE-37341668DBF1}"/>
              </a:ext>
            </a:extLst>
          </p:cNvPr>
          <p:cNvSpPr txBox="1"/>
          <p:nvPr userDrawn="1"/>
        </p:nvSpPr>
        <p:spPr>
          <a:xfrm>
            <a:off x="5588000" y="1997839"/>
            <a:ext cx="6604000" cy="1569660"/>
          </a:xfrm>
          <a:prstGeom prst="rect">
            <a:avLst/>
          </a:prstGeom>
          <a:noFill/>
        </p:spPr>
        <p:txBody>
          <a:bodyPr wrap="square" rtlCol="0">
            <a:spAutoFit/>
          </a:bodyPr>
          <a:lstStyle/>
          <a:p>
            <a:r>
              <a:rPr lang="en-AU" sz="4800" b="1" dirty="0">
                <a:solidFill>
                  <a:schemeClr val="bg1"/>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t>Step 7: </a:t>
            </a:r>
          </a:p>
          <a:p>
            <a:r>
              <a:rPr lang="en-AU" sz="4800" b="1" dirty="0">
                <a:solidFill>
                  <a:schemeClr val="bg1"/>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t>Exciting Endings</a:t>
            </a:r>
          </a:p>
        </p:txBody>
      </p:sp>
      <p:pic>
        <p:nvPicPr>
          <p:cNvPr id="3" name="Picture 2" descr="Step 7 cartoon character">
            <a:extLst>
              <a:ext uri="{FF2B5EF4-FFF2-40B4-BE49-F238E27FC236}">
                <a16:creationId xmlns:a16="http://schemas.microsoft.com/office/drawing/2014/main" id="{CE964184-6E9C-4BE1-8164-D1F9AF704A4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392276" y="995702"/>
            <a:ext cx="2646324" cy="4866595"/>
          </a:xfrm>
          <a:prstGeom prst="rect">
            <a:avLst/>
          </a:prstGeom>
        </p:spPr>
      </p:pic>
    </p:spTree>
    <p:extLst>
      <p:ext uri="{BB962C8B-B14F-4D97-AF65-F5344CB8AC3E}">
        <p14:creationId xmlns:p14="http://schemas.microsoft.com/office/powerpoint/2010/main" val="247807497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Step opener-PIAT">
    <p:bg>
      <p:bgPr>
        <a:solidFill>
          <a:srgbClr val="4E6989">
            <a:alpha val="90000"/>
          </a:srgb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4F67FDA-4DD8-498F-8473-C3043346ABCD}"/>
              </a:ext>
            </a:extLst>
          </p:cNvPr>
          <p:cNvSpPr txBox="1"/>
          <p:nvPr userDrawn="1"/>
        </p:nvSpPr>
        <p:spPr>
          <a:xfrm>
            <a:off x="7078133" y="1997839"/>
            <a:ext cx="4710164" cy="2862322"/>
          </a:xfrm>
          <a:prstGeom prst="rect">
            <a:avLst/>
          </a:prstGeom>
          <a:noFill/>
        </p:spPr>
        <p:txBody>
          <a:bodyPr wrap="square" rtlCol="0">
            <a:spAutoFit/>
          </a:bodyPr>
          <a:lstStyle/>
          <a:p>
            <a:r>
              <a:rPr lang="en-AU" sz="6000" b="1" dirty="0">
                <a:solidFill>
                  <a:schemeClr val="bg1"/>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t>Putting </a:t>
            </a:r>
            <a:br>
              <a:rPr lang="en-AU" sz="6000" b="1" dirty="0">
                <a:solidFill>
                  <a:schemeClr val="bg1"/>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br>
            <a:r>
              <a:rPr lang="en-AU" sz="6000" b="1" dirty="0">
                <a:solidFill>
                  <a:schemeClr val="bg1"/>
                </a:solidFill>
                <a:effectLst>
                  <a:outerShdw blurRad="38100" dist="38100" dir="2700000" algn="tl">
                    <a:srgbClr val="000000">
                      <a:alpha val="43137"/>
                    </a:srgbClr>
                  </a:outerShdw>
                </a:effectLst>
                <a:latin typeface="Poppins SemiBold" panose="00000700000000000000" pitchFamily="2" charset="0"/>
                <a:cs typeface="Poppins SemiBold" panose="00000700000000000000" pitchFamily="2" charset="0"/>
              </a:rPr>
              <a:t>It All Together</a:t>
            </a:r>
          </a:p>
        </p:txBody>
      </p:sp>
      <p:pic>
        <p:nvPicPr>
          <p:cNvPr id="6" name="Graphic 5">
            <a:extLst>
              <a:ext uri="{FF2B5EF4-FFF2-40B4-BE49-F238E27FC236}">
                <a16:creationId xmlns:a16="http://schemas.microsoft.com/office/drawing/2014/main" id="{8EF569F6-1FFD-44B0-B183-A04BFB7500C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rot="16200000">
            <a:off x="720000" y="1472399"/>
            <a:ext cx="6634035" cy="3913200"/>
          </a:xfrm>
          <a:prstGeom prst="rect">
            <a:avLst/>
          </a:prstGeom>
          <a:effectLst>
            <a:outerShdw blurRad="50800" dist="38100" dir="2700000" algn="tl" rotWithShape="0">
              <a:prstClr val="black">
                <a:alpha val="40000"/>
              </a:prstClr>
            </a:outerShdw>
          </a:effectLst>
        </p:spPr>
      </p:pic>
      <p:grpSp>
        <p:nvGrpSpPr>
          <p:cNvPr id="8" name="Group 7">
            <a:extLst>
              <a:ext uri="{FF2B5EF4-FFF2-40B4-BE49-F238E27FC236}">
                <a16:creationId xmlns:a16="http://schemas.microsoft.com/office/drawing/2014/main" id="{86354C91-D56C-472F-A93D-496C6E349588}"/>
              </a:ext>
            </a:extLst>
          </p:cNvPr>
          <p:cNvGrpSpPr/>
          <p:nvPr userDrawn="1"/>
        </p:nvGrpSpPr>
        <p:grpSpPr>
          <a:xfrm>
            <a:off x="2348689" y="404762"/>
            <a:ext cx="3416847" cy="6048474"/>
            <a:chOff x="757546" y="-14286"/>
            <a:chExt cx="4521612" cy="8004121"/>
          </a:xfrm>
        </p:grpSpPr>
        <p:pic>
          <p:nvPicPr>
            <p:cNvPr id="9" name="Picture 8" descr="A picture containing text, vector graphics&#10;&#10;Description automatically generated">
              <a:extLst>
                <a:ext uri="{FF2B5EF4-FFF2-40B4-BE49-F238E27FC236}">
                  <a16:creationId xmlns:a16="http://schemas.microsoft.com/office/drawing/2014/main" id="{44586708-8048-428C-8D8F-B2D84B2CF3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5097" y="136055"/>
              <a:ext cx="1662383" cy="2658634"/>
            </a:xfrm>
            <a:prstGeom prst="rect">
              <a:avLst/>
            </a:prstGeom>
          </p:spPr>
        </p:pic>
        <p:pic>
          <p:nvPicPr>
            <p:cNvPr id="10" name="Picture 9" descr="A picture containing text&#10;&#10;Description automatically generated">
              <a:extLst>
                <a:ext uri="{FF2B5EF4-FFF2-40B4-BE49-F238E27FC236}">
                  <a16:creationId xmlns:a16="http://schemas.microsoft.com/office/drawing/2014/main" id="{6A98FA26-3F71-4A44-A5B7-125489AD200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27580" y="-14286"/>
              <a:ext cx="1523300" cy="2711689"/>
            </a:xfrm>
            <a:prstGeom prst="rect">
              <a:avLst/>
            </a:prstGeom>
          </p:spPr>
        </p:pic>
        <p:pic>
          <p:nvPicPr>
            <p:cNvPr id="11" name="Picture 10" descr="A picture containing text&#10;&#10;Description automatically generated">
              <a:extLst>
                <a:ext uri="{FF2B5EF4-FFF2-40B4-BE49-F238E27FC236}">
                  <a16:creationId xmlns:a16="http://schemas.microsoft.com/office/drawing/2014/main" id="{78F1FA79-D206-47F7-89DC-6C2BE78B2A3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7546" y="2688871"/>
              <a:ext cx="1582942" cy="2823475"/>
            </a:xfrm>
            <a:prstGeom prst="rect">
              <a:avLst/>
            </a:prstGeom>
          </p:spPr>
        </p:pic>
        <p:pic>
          <p:nvPicPr>
            <p:cNvPr id="12" name="Picture 11" descr="A picture containing text&#10;&#10;Description automatically generated">
              <a:extLst>
                <a:ext uri="{FF2B5EF4-FFF2-40B4-BE49-F238E27FC236}">
                  <a16:creationId xmlns:a16="http://schemas.microsoft.com/office/drawing/2014/main" id="{B6C24934-F763-4478-9082-FE3295C5D1F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48239" y="2918665"/>
              <a:ext cx="1541869" cy="2564315"/>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2BBCD4FA-05A9-4A57-9479-7DF6C1C440F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528219" y="2697403"/>
              <a:ext cx="1750939" cy="2800261"/>
            </a:xfrm>
            <a:prstGeom prst="rect">
              <a:avLst/>
            </a:prstGeom>
          </p:spPr>
        </p:pic>
        <p:pic>
          <p:nvPicPr>
            <p:cNvPr id="14" name="Picture 13" descr="A picture containing text&#10;&#10;Description automatically generated">
              <a:extLst>
                <a:ext uri="{FF2B5EF4-FFF2-40B4-BE49-F238E27FC236}">
                  <a16:creationId xmlns:a16="http://schemas.microsoft.com/office/drawing/2014/main" id="{1018BEE4-C69A-4D98-9B1B-64829645F024}"/>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165589" y="5692740"/>
              <a:ext cx="1662383" cy="2263671"/>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20826106-2051-4C91-98A1-56841D4C8BA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827972" y="5425521"/>
              <a:ext cx="1662383" cy="2564314"/>
            </a:xfrm>
            <a:prstGeom prst="rect">
              <a:avLst/>
            </a:prstGeom>
          </p:spPr>
        </p:pic>
      </p:grpSp>
    </p:spTree>
    <p:extLst>
      <p:ext uri="{BB962C8B-B14F-4D97-AF65-F5344CB8AC3E}">
        <p14:creationId xmlns:p14="http://schemas.microsoft.com/office/powerpoint/2010/main" val="82184566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Template NSG">
    <p:bg>
      <p:bgPr>
        <a:solidFill>
          <a:schemeClr val="bg1"/>
        </a:solidFill>
        <a:effectLst/>
      </p:bgPr>
    </p:bg>
    <p:spTree>
      <p:nvGrpSpPr>
        <p:cNvPr id="1" name=""/>
        <p:cNvGrpSpPr/>
        <p:nvPr/>
      </p:nvGrpSpPr>
      <p:grpSpPr>
        <a:xfrm>
          <a:off x="0" y="0"/>
          <a:ext cx="0" cy="0"/>
          <a:chOff x="0" y="0"/>
          <a:chExt cx="0" cy="0"/>
        </a:xfrm>
      </p:grpSpPr>
      <p:pic>
        <p:nvPicPr>
          <p:cNvPr id="3" name="Picture 2" descr="Diagram of the Narrative Story Graph">
            <a:extLst>
              <a:ext uri="{FF2B5EF4-FFF2-40B4-BE49-F238E27FC236}">
                <a16:creationId xmlns:a16="http://schemas.microsoft.com/office/drawing/2014/main" id="{C6BA34A7-B90A-41D7-A7CC-3AFED3ABBDA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98" r="-298"/>
          <a:stretch/>
        </p:blipFill>
        <p:spPr>
          <a:xfrm>
            <a:off x="197247" y="0"/>
            <a:ext cx="11797506" cy="6858000"/>
          </a:xfrm>
          <a:prstGeom prst="rect">
            <a:avLst/>
          </a:prstGeom>
        </p:spPr>
      </p:pic>
      <p:pic>
        <p:nvPicPr>
          <p:cNvPr id="4" name="Graphic 3">
            <a:extLst>
              <a:ext uri="{FF2B5EF4-FFF2-40B4-BE49-F238E27FC236}">
                <a16:creationId xmlns:a16="http://schemas.microsoft.com/office/drawing/2014/main" id="{82D00D72-4E59-42D0-BCEE-3487410DCB3F}"/>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9674" y="180000"/>
            <a:ext cx="1536587" cy="252000"/>
          </a:xfrm>
          <a:prstGeom prst="rect">
            <a:avLst/>
          </a:prstGeom>
        </p:spPr>
      </p:pic>
    </p:spTree>
    <p:extLst>
      <p:ext uri="{BB962C8B-B14F-4D97-AF65-F5344CB8AC3E}">
        <p14:creationId xmlns:p14="http://schemas.microsoft.com/office/powerpoint/2010/main" val="31687273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ep opener-4">
    <p:bg>
      <p:bgPr>
        <a:solidFill>
          <a:srgbClr val="E08983"/>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B7C6BC09-ACD2-4DBA-9C8B-81B6CFFBB9C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rot="16200000">
            <a:off x="720000" y="1472399"/>
            <a:ext cx="6634035" cy="3913200"/>
          </a:xfrm>
          <a:prstGeom prst="rect">
            <a:avLst/>
          </a:prstGeom>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790B79C7-B930-4F40-A477-3EF3FA62DC3F}"/>
              </a:ext>
            </a:extLst>
          </p:cNvPr>
          <p:cNvSpPr txBox="1"/>
          <p:nvPr userDrawn="1"/>
        </p:nvSpPr>
        <p:spPr>
          <a:xfrm>
            <a:off x="7078133" y="1997839"/>
            <a:ext cx="4710164" cy="2862322"/>
          </a:xfrm>
          <a:prstGeom prst="rect">
            <a:avLst/>
          </a:prstGeom>
          <a:noFill/>
        </p:spPr>
        <p:txBody>
          <a:bodyPr wrap="square" rtlCol="0">
            <a:spAutoFit/>
          </a:bodyPr>
          <a:lstStyle/>
          <a:p>
            <a:r>
              <a:rPr lang="en-AU" sz="60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Step 4:</a:t>
            </a:r>
          </a:p>
          <a:p>
            <a:r>
              <a:rPr lang="en-AU" sz="60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Dynamic Dialogue</a:t>
            </a:r>
          </a:p>
        </p:txBody>
      </p:sp>
      <p:pic>
        <p:nvPicPr>
          <p:cNvPr id="3" name="Picture 2" descr="Step 4 cartoon character">
            <a:extLst>
              <a:ext uri="{FF2B5EF4-FFF2-40B4-BE49-F238E27FC236}">
                <a16:creationId xmlns:a16="http://schemas.microsoft.com/office/drawing/2014/main" id="{1DD10C74-C0A0-4036-8874-DB830FB91B9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671460" y="1295399"/>
            <a:ext cx="2529662" cy="4704749"/>
          </a:xfrm>
          <a:prstGeom prst="rect">
            <a:avLst/>
          </a:prstGeom>
        </p:spPr>
      </p:pic>
    </p:spTree>
    <p:extLst>
      <p:ext uri="{BB962C8B-B14F-4D97-AF65-F5344CB8AC3E}">
        <p14:creationId xmlns:p14="http://schemas.microsoft.com/office/powerpoint/2010/main" val="1947724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tep opener-5">
    <p:bg>
      <p:bgPr>
        <a:solidFill>
          <a:srgbClr val="D86558"/>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8808C4E1-3CAF-4F15-9F7E-C09AB2393D9D}"/>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rot="16200000">
            <a:off x="720000" y="1472399"/>
            <a:ext cx="6634035" cy="3913200"/>
          </a:xfrm>
          <a:prstGeom prst="rect">
            <a:avLst/>
          </a:prstGeom>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790B79C7-B930-4F40-A477-3EF3FA62DC3F}"/>
              </a:ext>
            </a:extLst>
          </p:cNvPr>
          <p:cNvSpPr txBox="1"/>
          <p:nvPr userDrawn="1"/>
        </p:nvSpPr>
        <p:spPr>
          <a:xfrm>
            <a:off x="7078133" y="1997839"/>
            <a:ext cx="4710164" cy="1938992"/>
          </a:xfrm>
          <a:prstGeom prst="rect">
            <a:avLst/>
          </a:prstGeom>
          <a:noFill/>
        </p:spPr>
        <p:txBody>
          <a:bodyPr wrap="square" rtlCol="0">
            <a:spAutoFit/>
          </a:bodyPr>
          <a:lstStyle/>
          <a:p>
            <a:r>
              <a:rPr lang="en-AU" sz="60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Step 5: Show, </a:t>
            </a:r>
          </a:p>
          <a:p>
            <a:r>
              <a:rPr lang="en-AU" sz="60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Don’t Tell</a:t>
            </a:r>
          </a:p>
        </p:txBody>
      </p:sp>
      <p:pic>
        <p:nvPicPr>
          <p:cNvPr id="3" name="Picture 2" descr="Step 5 cartoon character">
            <a:extLst>
              <a:ext uri="{FF2B5EF4-FFF2-40B4-BE49-F238E27FC236}">
                <a16:creationId xmlns:a16="http://schemas.microsoft.com/office/drawing/2014/main" id="{591DC7F6-C1A8-4CAE-A7CB-08BF31467BB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552219" y="838799"/>
            <a:ext cx="2779095" cy="5180400"/>
          </a:xfrm>
          <a:prstGeom prst="rect">
            <a:avLst/>
          </a:prstGeom>
        </p:spPr>
      </p:pic>
    </p:spTree>
    <p:extLst>
      <p:ext uri="{BB962C8B-B14F-4D97-AF65-F5344CB8AC3E}">
        <p14:creationId xmlns:p14="http://schemas.microsoft.com/office/powerpoint/2010/main" val="28596450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Step opener-6">
    <p:bg>
      <p:bgPr>
        <a:solidFill>
          <a:srgbClr val="E79257"/>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70D75F76-831C-4775-BBE2-0B4526B980E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rot="16200000">
            <a:off x="720000" y="1472399"/>
            <a:ext cx="6634035" cy="3913200"/>
          </a:xfrm>
          <a:prstGeom prst="rect">
            <a:avLst/>
          </a:prstGeom>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790B79C7-B930-4F40-A477-3EF3FA62DC3F}"/>
              </a:ext>
            </a:extLst>
          </p:cNvPr>
          <p:cNvSpPr txBox="1"/>
          <p:nvPr userDrawn="1"/>
        </p:nvSpPr>
        <p:spPr>
          <a:xfrm>
            <a:off x="7078133" y="1997839"/>
            <a:ext cx="4710164" cy="2862322"/>
          </a:xfrm>
          <a:prstGeom prst="rect">
            <a:avLst/>
          </a:prstGeom>
          <a:noFill/>
        </p:spPr>
        <p:txBody>
          <a:bodyPr wrap="square" rtlCol="0">
            <a:spAutoFit/>
          </a:bodyPr>
          <a:lstStyle/>
          <a:p>
            <a:r>
              <a:rPr lang="en-AU" sz="60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Step 6: </a:t>
            </a:r>
          </a:p>
          <a:p>
            <a:r>
              <a:rPr lang="en-AU" sz="6000" b="1"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Ban the Boring</a:t>
            </a:r>
          </a:p>
        </p:txBody>
      </p:sp>
      <p:pic>
        <p:nvPicPr>
          <p:cNvPr id="3" name="Picture 2" descr="Step 6 cartoon character">
            <a:extLst>
              <a:ext uri="{FF2B5EF4-FFF2-40B4-BE49-F238E27FC236}">
                <a16:creationId xmlns:a16="http://schemas.microsoft.com/office/drawing/2014/main" id="{BBA92A2C-413B-42AE-818F-5E5EB5FD29B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29281" y="1009950"/>
            <a:ext cx="3145336" cy="4838099"/>
          </a:xfrm>
          <a:prstGeom prst="rect">
            <a:avLst/>
          </a:prstGeom>
        </p:spPr>
      </p:pic>
    </p:spTree>
    <p:extLst>
      <p:ext uri="{BB962C8B-B14F-4D97-AF65-F5344CB8AC3E}">
        <p14:creationId xmlns:p14="http://schemas.microsoft.com/office/powerpoint/2010/main" val="176593108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3" Type="http://schemas.openxmlformats.org/officeDocument/2006/relationships/slideLayout" Target="../slideLayouts/slideLayout43.xml"/><Relationship Id="rId21" Type="http://schemas.openxmlformats.org/officeDocument/2006/relationships/slideLayout" Target="../slideLayouts/slideLayout61.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5" Type="http://schemas.openxmlformats.org/officeDocument/2006/relationships/theme" Target="../theme/theme2.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24" Type="http://schemas.openxmlformats.org/officeDocument/2006/relationships/slideLayout" Target="../slideLayouts/slideLayout64.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slideLayout" Target="../slideLayouts/slideLayout63.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E698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A8AD28-BEB3-FD4A-BEFE-B3F3AF97835F}" type="datetimeFigureOut">
              <a:rPr lang="en-US" smtClean="0"/>
              <a:t>6/4/2025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E92B3A-86F5-4342-9898-7E47E489A0FC}" type="slidenum">
              <a:rPr lang="en-US" smtClean="0"/>
              <a:t>‹#›</a:t>
            </a:fld>
            <a:endParaRPr lang="en-US" dirty="0"/>
          </a:p>
        </p:txBody>
      </p:sp>
    </p:spTree>
    <p:extLst>
      <p:ext uri="{BB962C8B-B14F-4D97-AF65-F5344CB8AC3E}">
        <p14:creationId xmlns:p14="http://schemas.microsoft.com/office/powerpoint/2010/main" val="1029772686"/>
      </p:ext>
    </p:extLst>
  </p:cSld>
  <p:clrMap bg1="lt1" tx1="dk1" bg2="lt2" tx2="dk2" accent1="accent1" accent2="accent2" accent3="accent3" accent4="accent4" accent5="accent5" accent6="accent6" hlink="hlink" folHlink="folHlink"/>
  <p:sldLayoutIdLst>
    <p:sldLayoutId id="2147483684" r:id="rId1"/>
    <p:sldLayoutId id="2147483651" r:id="rId2"/>
    <p:sldLayoutId id="2147483660" r:id="rId3"/>
    <p:sldLayoutId id="2147483866" r:id="rId4"/>
    <p:sldLayoutId id="2147483786" r:id="rId5"/>
    <p:sldLayoutId id="2147484108" r:id="rId6"/>
    <p:sldLayoutId id="2147483945" r:id="rId7"/>
    <p:sldLayoutId id="2147483947" r:id="rId8"/>
    <p:sldLayoutId id="2147483956" r:id="rId9"/>
    <p:sldLayoutId id="2147484156" r:id="rId10"/>
    <p:sldLayoutId id="2147484041" r:id="rId11"/>
    <p:sldLayoutId id="2147484167" r:id="rId12"/>
    <p:sldLayoutId id="2147484163" r:id="rId13"/>
    <p:sldLayoutId id="2147483661" r:id="rId14"/>
    <p:sldLayoutId id="2147484161" r:id="rId15"/>
    <p:sldLayoutId id="2147484164" r:id="rId16"/>
    <p:sldLayoutId id="2147484165" r:id="rId17"/>
    <p:sldLayoutId id="2147484166" r:id="rId18"/>
    <p:sldLayoutId id="2147484162" r:id="rId19"/>
    <p:sldLayoutId id="2147484172" r:id="rId20"/>
    <p:sldLayoutId id="2147483958" r:id="rId21"/>
    <p:sldLayoutId id="2147484168" r:id="rId22"/>
    <p:sldLayoutId id="2147484169" r:id="rId23"/>
    <p:sldLayoutId id="2147484170" r:id="rId24"/>
    <p:sldLayoutId id="2147484171" r:id="rId25"/>
    <p:sldLayoutId id="2147484184" r:id="rId26"/>
    <p:sldLayoutId id="2147483663" r:id="rId27"/>
    <p:sldLayoutId id="2147484173" r:id="rId28"/>
    <p:sldLayoutId id="2147484159" r:id="rId29"/>
    <p:sldLayoutId id="2147484174" r:id="rId30"/>
    <p:sldLayoutId id="2147484175" r:id="rId31"/>
    <p:sldLayoutId id="2147484176" r:id="rId32"/>
    <p:sldLayoutId id="2147484177" r:id="rId33"/>
    <p:sldLayoutId id="2147484178" r:id="rId34"/>
    <p:sldLayoutId id="2147483669" r:id="rId35"/>
    <p:sldLayoutId id="2147484106" r:id="rId36"/>
    <p:sldLayoutId id="2147483682" r:id="rId37"/>
    <p:sldLayoutId id="2147484179" r:id="rId38"/>
    <p:sldLayoutId id="2147484180" r:id="rId39"/>
    <p:sldLayoutId id="2147484181" r:id="rId40"/>
  </p:sldLayoutIdLst>
  <p:txStyles>
    <p:titleStyle>
      <a:lvl1pPr algn="ctr" defTabSz="914400" rtl="0" eaLnBrk="1" latinLnBrk="0" hangingPunct="1">
        <a:lnSpc>
          <a:spcPct val="100000"/>
        </a:lnSpc>
        <a:spcBef>
          <a:spcPct val="0"/>
        </a:spcBef>
        <a:buNone/>
        <a:defRPr sz="4800" b="1" kern="1200">
          <a:solidFill>
            <a:schemeClr val="bg1"/>
          </a:solidFill>
          <a:latin typeface="+mn-lt"/>
          <a:ea typeface="Arial" panose="020B0604020202020204" pitchFamily="34" charset="0"/>
          <a:cs typeface="Arial" panose="020B0604020202020204" pitchFamily="34" charset="0"/>
        </a:defRPr>
      </a:lvl1pPr>
    </p:titleStyle>
    <p:bodyStyle>
      <a:lvl1pPr marL="457200" indent="-457200" algn="l" defTabSz="914400" rtl="0" eaLnBrk="1" latinLnBrk="0" hangingPunct="1">
        <a:lnSpc>
          <a:spcPct val="100000"/>
        </a:lnSpc>
        <a:spcBef>
          <a:spcPts val="0"/>
        </a:spcBef>
        <a:spcAft>
          <a:spcPts val="1200"/>
        </a:spcAft>
        <a:buFont typeface="Arial" panose="020B0604020202020204" pitchFamily="34" charset="0"/>
        <a:buChar char="•"/>
        <a:defRPr sz="3200" kern="1200">
          <a:solidFill>
            <a:schemeClr val="bg1"/>
          </a:solidFill>
          <a:latin typeface="+mn-lt"/>
          <a:ea typeface="Fira Sans Medium" charset="0"/>
          <a:cs typeface="Fira Sans Medium" charset="0"/>
        </a:defRPr>
      </a:lvl1pPr>
      <a:lvl2pPr marL="803275" indent="-346075" algn="l" defTabSz="914400" rtl="0" eaLnBrk="1" latinLnBrk="0" hangingPunct="1">
        <a:lnSpc>
          <a:spcPct val="100000"/>
        </a:lnSpc>
        <a:spcBef>
          <a:spcPts val="0"/>
        </a:spcBef>
        <a:spcAft>
          <a:spcPts val="600"/>
        </a:spcAft>
        <a:buFont typeface="Arial"/>
        <a:buChar char="•"/>
        <a:defRPr sz="2800" kern="1200">
          <a:solidFill>
            <a:schemeClr val="bg1"/>
          </a:solidFill>
          <a:latin typeface="+mn-lt"/>
          <a:ea typeface="Fira Sans Medium" charset="0"/>
          <a:cs typeface="Fira Sans Medium" charset="0"/>
        </a:defRPr>
      </a:lvl2pPr>
      <a:lvl3pPr marL="1143000" indent="-228600" algn="l" defTabSz="914400" rtl="0" eaLnBrk="1" latinLnBrk="0" hangingPunct="1">
        <a:lnSpc>
          <a:spcPct val="100000"/>
        </a:lnSpc>
        <a:spcBef>
          <a:spcPts val="0"/>
        </a:spcBef>
        <a:spcAft>
          <a:spcPts val="0"/>
        </a:spcAft>
        <a:buFont typeface="Arial"/>
        <a:buChar char="•"/>
        <a:defRPr sz="2400" kern="1200">
          <a:solidFill>
            <a:schemeClr val="bg1"/>
          </a:solidFill>
          <a:latin typeface="+mn-lt"/>
          <a:ea typeface="Fira Sans Medium" charset="0"/>
          <a:cs typeface="Fira Sans Medium" charset="0"/>
        </a:defRPr>
      </a:lvl3pPr>
      <a:lvl4pPr marL="1600200" indent="-228600" algn="l" defTabSz="914400" rtl="0" eaLnBrk="1" latinLnBrk="0" hangingPunct="1">
        <a:lnSpc>
          <a:spcPct val="100000"/>
        </a:lnSpc>
        <a:spcBef>
          <a:spcPts val="500"/>
        </a:spcBef>
        <a:buFont typeface="Arial"/>
        <a:buChar char="•"/>
        <a:defRPr sz="1800" kern="1200">
          <a:solidFill>
            <a:schemeClr val="bg1"/>
          </a:solidFill>
          <a:latin typeface="+mn-lt"/>
          <a:ea typeface="Fira Sans Medium" charset="0"/>
          <a:cs typeface="Fira Sans Medium" charset="0"/>
        </a:defRPr>
      </a:lvl4pPr>
      <a:lvl5pPr marL="2057400" indent="-228600" algn="l" defTabSz="914400" rtl="0" eaLnBrk="1" latinLnBrk="0" hangingPunct="1">
        <a:lnSpc>
          <a:spcPct val="100000"/>
        </a:lnSpc>
        <a:spcBef>
          <a:spcPts val="500"/>
        </a:spcBef>
        <a:buFont typeface="Arial"/>
        <a:buChar char="•"/>
        <a:defRPr sz="1800" kern="1200">
          <a:solidFill>
            <a:schemeClr val="bg1"/>
          </a:solidFill>
          <a:latin typeface="+mn-lt"/>
          <a:ea typeface="Fira Sans Medium" charset="0"/>
          <a:cs typeface="Fira Sans Medium"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4E698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A8AD28-BEB3-FD4A-BEFE-B3F3AF97835F}" type="datetimeFigureOut">
              <a:rPr lang="en-US" smtClean="0"/>
              <a:t>6/4/2025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E92B3A-86F5-4342-9898-7E47E489A0FC}" type="slidenum">
              <a:rPr lang="en-US" smtClean="0"/>
              <a:t>‹#›</a:t>
            </a:fld>
            <a:endParaRPr lang="en-US" dirty="0"/>
          </a:p>
        </p:txBody>
      </p:sp>
    </p:spTree>
    <p:extLst>
      <p:ext uri="{BB962C8B-B14F-4D97-AF65-F5344CB8AC3E}">
        <p14:creationId xmlns:p14="http://schemas.microsoft.com/office/powerpoint/2010/main" val="1348230099"/>
      </p:ext>
    </p:extLst>
  </p:cSld>
  <p:clrMap bg1="lt1" tx1="dk1" bg2="lt2" tx2="dk2" accent1="accent1" accent2="accent2" accent3="accent3" accent4="accent4" accent5="accent5" accent6="accent6" hlink="hlink" folHlink="folHlink"/>
  <p:sldLayoutIdLst>
    <p:sldLayoutId id="2147484186" r:id="rId1"/>
    <p:sldLayoutId id="2147484187" r:id="rId2"/>
    <p:sldLayoutId id="2147484188" r:id="rId3"/>
    <p:sldLayoutId id="2147484189" r:id="rId4"/>
    <p:sldLayoutId id="2147484190" r:id="rId5"/>
    <p:sldLayoutId id="2147484191" r:id="rId6"/>
    <p:sldLayoutId id="2147484192" r:id="rId7"/>
    <p:sldLayoutId id="2147484193" r:id="rId8"/>
    <p:sldLayoutId id="2147484194" r:id="rId9"/>
    <p:sldLayoutId id="2147484195" r:id="rId10"/>
    <p:sldLayoutId id="2147484196" r:id="rId11"/>
    <p:sldLayoutId id="2147484197" r:id="rId12"/>
    <p:sldLayoutId id="2147484198" r:id="rId13"/>
    <p:sldLayoutId id="2147484199" r:id="rId14"/>
    <p:sldLayoutId id="2147484200" r:id="rId15"/>
    <p:sldLayoutId id="2147484201" r:id="rId16"/>
    <p:sldLayoutId id="2147484202" r:id="rId17"/>
    <p:sldLayoutId id="2147484203" r:id="rId18"/>
    <p:sldLayoutId id="2147484204" r:id="rId19"/>
    <p:sldLayoutId id="2147484205" r:id="rId20"/>
    <p:sldLayoutId id="2147484206" r:id="rId21"/>
    <p:sldLayoutId id="2147484207" r:id="rId22"/>
    <p:sldLayoutId id="2147484208" r:id="rId23"/>
    <p:sldLayoutId id="2147484209" r:id="rId24"/>
  </p:sldLayoutIdLst>
  <p:txStyles>
    <p:titleStyle>
      <a:lvl1pPr algn="ctr" defTabSz="914400" rtl="0" eaLnBrk="1" latinLnBrk="0" hangingPunct="1">
        <a:lnSpc>
          <a:spcPct val="100000"/>
        </a:lnSpc>
        <a:spcBef>
          <a:spcPct val="0"/>
        </a:spcBef>
        <a:buNone/>
        <a:defRPr sz="4800" b="1" kern="1200">
          <a:solidFill>
            <a:schemeClr val="bg1"/>
          </a:solidFill>
          <a:latin typeface="+mn-lt"/>
          <a:ea typeface="Arial" panose="020B0604020202020204" pitchFamily="34" charset="0"/>
          <a:cs typeface="Arial" panose="020B0604020202020204" pitchFamily="34" charset="0"/>
        </a:defRPr>
      </a:lvl1pPr>
    </p:titleStyle>
    <p:bodyStyle>
      <a:lvl1pPr marL="457200" indent="-457200" algn="l" defTabSz="914400" rtl="0" eaLnBrk="1" latinLnBrk="0" hangingPunct="1">
        <a:lnSpc>
          <a:spcPct val="100000"/>
        </a:lnSpc>
        <a:spcBef>
          <a:spcPts val="0"/>
        </a:spcBef>
        <a:spcAft>
          <a:spcPts val="1200"/>
        </a:spcAft>
        <a:buFont typeface="Arial" panose="020B0604020202020204" pitchFamily="34" charset="0"/>
        <a:buChar char="•"/>
        <a:defRPr sz="3200" kern="1200">
          <a:solidFill>
            <a:schemeClr val="bg1"/>
          </a:solidFill>
          <a:latin typeface="+mn-lt"/>
          <a:ea typeface="Fira Sans Medium" charset="0"/>
          <a:cs typeface="Fira Sans Medium" charset="0"/>
        </a:defRPr>
      </a:lvl1pPr>
      <a:lvl2pPr marL="803275" indent="-346075" algn="l" defTabSz="914400" rtl="0" eaLnBrk="1" latinLnBrk="0" hangingPunct="1">
        <a:lnSpc>
          <a:spcPct val="100000"/>
        </a:lnSpc>
        <a:spcBef>
          <a:spcPts val="0"/>
        </a:spcBef>
        <a:spcAft>
          <a:spcPts val="600"/>
        </a:spcAft>
        <a:buFont typeface="Arial"/>
        <a:buChar char="•"/>
        <a:defRPr sz="2800" kern="1200">
          <a:solidFill>
            <a:schemeClr val="bg1"/>
          </a:solidFill>
          <a:latin typeface="+mn-lt"/>
          <a:ea typeface="Fira Sans Medium" charset="0"/>
          <a:cs typeface="Fira Sans Medium" charset="0"/>
        </a:defRPr>
      </a:lvl2pPr>
      <a:lvl3pPr marL="1143000" indent="-228600" algn="l" defTabSz="914400" rtl="0" eaLnBrk="1" latinLnBrk="0" hangingPunct="1">
        <a:lnSpc>
          <a:spcPct val="100000"/>
        </a:lnSpc>
        <a:spcBef>
          <a:spcPts val="0"/>
        </a:spcBef>
        <a:spcAft>
          <a:spcPts val="0"/>
        </a:spcAft>
        <a:buFont typeface="Arial"/>
        <a:buChar char="•"/>
        <a:defRPr sz="2400" kern="1200">
          <a:solidFill>
            <a:schemeClr val="bg1"/>
          </a:solidFill>
          <a:latin typeface="+mn-lt"/>
          <a:ea typeface="Fira Sans Medium" charset="0"/>
          <a:cs typeface="Fira Sans Medium" charset="0"/>
        </a:defRPr>
      </a:lvl3pPr>
      <a:lvl4pPr marL="1600200" indent="-228600" algn="l" defTabSz="914400" rtl="0" eaLnBrk="1" latinLnBrk="0" hangingPunct="1">
        <a:lnSpc>
          <a:spcPct val="100000"/>
        </a:lnSpc>
        <a:spcBef>
          <a:spcPts val="500"/>
        </a:spcBef>
        <a:buFont typeface="Arial"/>
        <a:buChar char="•"/>
        <a:defRPr sz="1800" kern="1200">
          <a:solidFill>
            <a:schemeClr val="bg1"/>
          </a:solidFill>
          <a:latin typeface="+mn-lt"/>
          <a:ea typeface="Fira Sans Medium" charset="0"/>
          <a:cs typeface="Fira Sans Medium" charset="0"/>
        </a:defRPr>
      </a:lvl4pPr>
      <a:lvl5pPr marL="2057400" indent="-228600" algn="l" defTabSz="914400" rtl="0" eaLnBrk="1" latinLnBrk="0" hangingPunct="1">
        <a:lnSpc>
          <a:spcPct val="100000"/>
        </a:lnSpc>
        <a:spcBef>
          <a:spcPts val="500"/>
        </a:spcBef>
        <a:buFont typeface="Arial"/>
        <a:buChar char="•"/>
        <a:defRPr sz="1800" kern="1200">
          <a:solidFill>
            <a:schemeClr val="bg1"/>
          </a:solidFill>
          <a:latin typeface="+mn-lt"/>
          <a:ea typeface="Fira Sans Medium" charset="0"/>
          <a:cs typeface="Fira Sans Medium"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 Id="rId9" Type="http://schemas.openxmlformats.org/officeDocument/2006/relationships/image" Target="../media/image6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image" Target="../media/image69.sv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14.xml"/><Relationship Id="rId1" Type="http://schemas.openxmlformats.org/officeDocument/2006/relationships/slideLayout" Target="../slideLayouts/slideLayout44.xml"/><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65.svg"/></Relationships>
</file>

<file path=ppt/slides/_rels/slide15.xml.rels><?xml version="1.0" encoding="UTF-8" standalone="yes"?>
<Relationships xmlns="http://schemas.openxmlformats.org/package/2006/relationships"><Relationship Id="rId3" Type="http://schemas.openxmlformats.org/officeDocument/2006/relationships/hyperlink" Target="https://www.sevenstepswriting.com/download/step3_t_inthemoment/?wpdmdl=56992" TargetMode="External"/><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2.xml"/></Relationships>
</file>

<file path=ppt/slides/_rels/slide1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71.tiff"/><Relationship Id="rId2" Type="http://schemas.openxmlformats.org/officeDocument/2006/relationships/notesSlide" Target="../notesSlides/notesSlide22.xml"/><Relationship Id="rId1" Type="http://schemas.openxmlformats.org/officeDocument/2006/relationships/slideLayout" Target="../slideLayouts/slideLayout44.xml"/></Relationships>
</file>

<file path=ppt/slides/_rels/slide23.xml.rels><?xml version="1.0" encoding="UTF-8" standalone="yes"?>
<Relationships xmlns="http://schemas.openxmlformats.org/package/2006/relationships"><Relationship Id="rId3" Type="http://schemas.openxmlformats.org/officeDocument/2006/relationships/hyperlink" Target="https://www.sevenstepswriting.com/download/narrative-story-graph-template/?wpdmdl=48380" TargetMode="External"/><Relationship Id="rId2" Type="http://schemas.openxmlformats.org/officeDocument/2006/relationships/notesSlide" Target="../notesSlides/notesSlide23.xml"/><Relationship Id="rId1" Type="http://schemas.openxmlformats.org/officeDocument/2006/relationships/slideLayout" Target="../slideLayouts/slideLayout20.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notesSlide" Target="../notesSlides/notesSlide24.xml"/><Relationship Id="rId1" Type="http://schemas.openxmlformats.org/officeDocument/2006/relationships/slideLayout" Target="../slideLayouts/slideLayout50.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 Id="rId9" Type="http://schemas.openxmlformats.org/officeDocument/2006/relationships/image" Target="../media/image78.png"/></Relationships>
</file>

<file path=ppt/slides/_rels/slide25.xml.rels><?xml version="1.0" encoding="UTF-8" standalone="yes"?>
<Relationships xmlns="http://schemas.openxmlformats.org/package/2006/relationships"><Relationship Id="rId8" Type="http://schemas.openxmlformats.org/officeDocument/2006/relationships/image" Target="../media/image69.sv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25.xml"/><Relationship Id="rId1" Type="http://schemas.openxmlformats.org/officeDocument/2006/relationships/slideLayout" Target="../slideLayouts/slideLayout50.xml"/><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65.svg"/></Relationships>
</file>

<file path=ppt/slides/_rels/slide2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26.xml"/><Relationship Id="rId1" Type="http://schemas.openxmlformats.org/officeDocument/2006/relationships/slideLayout" Target="../slideLayouts/slideLayout5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hyperlink" Target="https://www.sevenstepswriting.com/download/the-feedback-bun-template/?wpdmdl=53695" TargetMode="External"/><Relationship Id="rId2" Type="http://schemas.openxmlformats.org/officeDocument/2006/relationships/notesSlide" Target="../notesSlides/notesSlide29.xml"/><Relationship Id="rId1" Type="http://schemas.openxmlformats.org/officeDocument/2006/relationships/slideLayout" Target="../slideLayouts/slideLayout49.xml"/><Relationship Id="rId4" Type="http://schemas.openxmlformats.org/officeDocument/2006/relationships/image" Target="../media/image8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50.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5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hyperlink" Target="https://www.sevenstepswriting.com/download/narrative-story-graph-template/?wpdmdl=48380" TargetMode="External"/><Relationship Id="rId2" Type="http://schemas.openxmlformats.org/officeDocument/2006/relationships/notesSlide" Target="../notesSlides/notesSlide6.xml"/><Relationship Id="rId1" Type="http://schemas.openxmlformats.org/officeDocument/2006/relationships/slideLayout" Target="../slideLayouts/slideLayout20.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7.xml"/><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17A3C8-B4B8-6D7D-65CA-7E734946660F}"/>
              </a:ext>
            </a:extLst>
          </p:cNvPr>
          <p:cNvSpPr>
            <a:spLocks noGrp="1"/>
          </p:cNvSpPr>
          <p:nvPr>
            <p:ph type="title"/>
          </p:nvPr>
        </p:nvSpPr>
        <p:spPr/>
        <p:txBody>
          <a:bodyPr/>
          <a:lstStyle/>
          <a:p>
            <a:r>
              <a:rPr lang="en-AU" dirty="0"/>
              <a:t>The Truck Cat</a:t>
            </a:r>
          </a:p>
        </p:txBody>
      </p:sp>
      <p:sp>
        <p:nvSpPr>
          <p:cNvPr id="4" name="Text Placeholder 3">
            <a:extLst>
              <a:ext uri="{FF2B5EF4-FFF2-40B4-BE49-F238E27FC236}">
                <a16:creationId xmlns:a16="http://schemas.microsoft.com/office/drawing/2014/main" id="{CABB5D13-9131-86FC-35AE-C4122DC42587}"/>
              </a:ext>
            </a:extLst>
          </p:cNvPr>
          <p:cNvSpPr>
            <a:spLocks noGrp="1"/>
          </p:cNvSpPr>
          <p:nvPr>
            <p:ph type="body" sz="quarter" idx="14"/>
          </p:nvPr>
        </p:nvSpPr>
        <p:spPr>
          <a:xfrm>
            <a:off x="4893733" y="4285203"/>
            <a:ext cx="6692841" cy="1295400"/>
          </a:xfrm>
        </p:spPr>
        <p:txBody>
          <a:bodyPr/>
          <a:lstStyle/>
          <a:p>
            <a:r>
              <a:rPr lang="en-AU" dirty="0"/>
              <a:t>By Deborah Frenkel &amp; Danny Snell</a:t>
            </a:r>
            <a:endParaRPr lang="en-US" b="0" i="0" dirty="0">
              <a:solidFill>
                <a:srgbClr val="4E6989"/>
              </a:solidFill>
              <a:effectLst/>
              <a:latin typeface="Poppins" panose="00000500000000000000" pitchFamily="2" charset="0"/>
            </a:endParaRPr>
          </a:p>
          <a:p>
            <a:endParaRPr lang="en-AU" dirty="0"/>
          </a:p>
        </p:txBody>
      </p:sp>
      <p:pic>
        <p:nvPicPr>
          <p:cNvPr id="6" name="Picture Placeholder 5" descr="A person feeding a cat&#10;&#10;AI-generated content may be incorrect.">
            <a:extLst>
              <a:ext uri="{FF2B5EF4-FFF2-40B4-BE49-F238E27FC236}">
                <a16:creationId xmlns:a16="http://schemas.microsoft.com/office/drawing/2014/main" id="{1FB15F50-9E07-7FEF-F532-B842C5BC0E7E}"/>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p:blipFill>
        <p:spPr>
          <a:xfrm>
            <a:off x="310551" y="1767599"/>
            <a:ext cx="4252823" cy="3812464"/>
          </a:xfrm>
        </p:spPr>
      </p:pic>
    </p:spTree>
    <p:extLst>
      <p:ext uri="{BB962C8B-B14F-4D97-AF65-F5344CB8AC3E}">
        <p14:creationId xmlns:p14="http://schemas.microsoft.com/office/powerpoint/2010/main" val="17286375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43F054-D9D8-5CB9-921E-E1390CFCD0C3}"/>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6D10CD48-19F3-8E2F-2B7F-30B42D166E6E}"/>
              </a:ext>
            </a:extLst>
          </p:cNvPr>
          <p:cNvSpPr txBox="1">
            <a:spLocks/>
          </p:cNvSpPr>
          <p:nvPr/>
        </p:nvSpPr>
        <p:spPr>
          <a:xfrm>
            <a:off x="5760000" y="2340000"/>
            <a:ext cx="5527432" cy="3793514"/>
          </a:xfrm>
          <a:prstGeom prst="rect">
            <a:avLst/>
          </a:prstGeom>
        </p:spPr>
        <p:txBody>
          <a:bodyPr/>
          <a:lstStyle>
            <a:lvl1pPr marL="457200" indent="-457200" algn="l" defTabSz="914400" rtl="0" eaLnBrk="1" latinLnBrk="0" hangingPunct="1">
              <a:lnSpc>
                <a:spcPct val="100000"/>
              </a:lnSpc>
              <a:spcBef>
                <a:spcPts val="0"/>
              </a:spcBef>
              <a:spcAft>
                <a:spcPts val="1200"/>
              </a:spcAft>
              <a:buFont typeface="Arial" panose="020B0604020202020204" pitchFamily="34" charset="0"/>
              <a:buChar char="•"/>
              <a:defRPr sz="3200" kern="1200">
                <a:solidFill>
                  <a:schemeClr val="bg1"/>
                </a:solidFill>
                <a:latin typeface="+mn-lt"/>
                <a:ea typeface="Fira Sans Medium" charset="0"/>
                <a:cs typeface="Fira Sans Medium" charset="0"/>
              </a:defRPr>
            </a:lvl1pPr>
            <a:lvl2pPr marL="803275" indent="-346075" algn="l" defTabSz="914400" rtl="0" eaLnBrk="1" latinLnBrk="0" hangingPunct="1">
              <a:lnSpc>
                <a:spcPct val="100000"/>
              </a:lnSpc>
              <a:spcBef>
                <a:spcPts val="0"/>
              </a:spcBef>
              <a:spcAft>
                <a:spcPts val="600"/>
              </a:spcAft>
              <a:buFont typeface="Arial"/>
              <a:buChar char="•"/>
              <a:defRPr sz="2800" kern="1200">
                <a:solidFill>
                  <a:schemeClr val="bg1"/>
                </a:solidFill>
                <a:latin typeface="+mn-lt"/>
                <a:ea typeface="Fira Sans Medium" charset="0"/>
                <a:cs typeface="Fira Sans Medium" charset="0"/>
              </a:defRPr>
            </a:lvl2pPr>
            <a:lvl3pPr marL="1143000" indent="-228600" algn="l" defTabSz="914400" rtl="0" eaLnBrk="1" latinLnBrk="0" hangingPunct="1">
              <a:lnSpc>
                <a:spcPct val="100000"/>
              </a:lnSpc>
              <a:spcBef>
                <a:spcPts val="0"/>
              </a:spcBef>
              <a:spcAft>
                <a:spcPts val="0"/>
              </a:spcAft>
              <a:buFont typeface="Arial"/>
              <a:buChar char="•"/>
              <a:defRPr sz="2400" kern="1200">
                <a:solidFill>
                  <a:schemeClr val="bg1"/>
                </a:solidFill>
                <a:latin typeface="+mn-lt"/>
                <a:ea typeface="Fira Sans Medium" charset="0"/>
                <a:cs typeface="Fira Sans Medium" charset="0"/>
              </a:defRPr>
            </a:lvl3pPr>
            <a:lvl4pPr marL="1600200" indent="-228600" algn="l" defTabSz="914400" rtl="0" eaLnBrk="1" latinLnBrk="0" hangingPunct="1">
              <a:lnSpc>
                <a:spcPct val="100000"/>
              </a:lnSpc>
              <a:spcBef>
                <a:spcPts val="500"/>
              </a:spcBef>
              <a:buFont typeface="Arial"/>
              <a:buChar char="•"/>
              <a:defRPr sz="1800" kern="1200">
                <a:solidFill>
                  <a:schemeClr val="bg1"/>
                </a:solidFill>
                <a:latin typeface="+mn-lt"/>
                <a:ea typeface="Fira Sans Medium" charset="0"/>
                <a:cs typeface="Fira Sans Medium" charset="0"/>
              </a:defRPr>
            </a:lvl4pPr>
            <a:lvl5pPr marL="2057400" indent="-228600" algn="l" defTabSz="914400" rtl="0" eaLnBrk="1" latinLnBrk="0" hangingPunct="1">
              <a:lnSpc>
                <a:spcPct val="100000"/>
              </a:lnSpc>
              <a:spcBef>
                <a:spcPts val="500"/>
              </a:spcBef>
              <a:buFont typeface="Arial"/>
              <a:buChar char="•"/>
              <a:defRPr sz="1800" kern="1200">
                <a:solidFill>
                  <a:schemeClr val="bg1"/>
                </a:solidFill>
                <a:latin typeface="+mn-lt"/>
                <a:ea typeface="Fira Sans Medium" charset="0"/>
                <a:cs typeface="Fira Sans Medium"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1800"/>
              </a:spcAft>
              <a:buClrTx/>
              <a:buSzTx/>
              <a:buFont typeface="Arial" panose="020B0604020202020204" pitchFamily="34" charset="0"/>
              <a:buNone/>
              <a:tabLst/>
              <a:defRPr/>
            </a:pPr>
            <a:endParaRPr kumimoji="0" lang="en-AU" sz="3200" b="0" i="0" u="none" strike="noStrike" kern="1200" cap="none" spc="0" normalizeH="0" baseline="0" noProof="0" dirty="0">
              <a:ln>
                <a:noFill/>
              </a:ln>
              <a:solidFill>
                <a:prstClr val="white"/>
              </a:solidFill>
              <a:effectLst/>
              <a:uLnTx/>
              <a:uFillTx/>
              <a:latin typeface="Calibri" panose="020F0502020204030204"/>
            </a:endParaRPr>
          </a:p>
        </p:txBody>
      </p:sp>
      <p:sp>
        <p:nvSpPr>
          <p:cNvPr id="2" name="Picture Placeholder 1">
            <a:extLst>
              <a:ext uri="{FF2B5EF4-FFF2-40B4-BE49-F238E27FC236}">
                <a16:creationId xmlns:a16="http://schemas.microsoft.com/office/drawing/2014/main" id="{32ED25FA-C4EA-A4D2-5514-62C21E9621AC}"/>
              </a:ext>
            </a:extLst>
          </p:cNvPr>
          <p:cNvSpPr>
            <a:spLocks noGrp="1"/>
          </p:cNvSpPr>
          <p:nvPr>
            <p:ph type="pic" sz="quarter" idx="12"/>
          </p:nvPr>
        </p:nvSpPr>
        <p:spPr>
          <a:xfrm>
            <a:off x="7560000" y="1786549"/>
            <a:ext cx="3860163" cy="4346966"/>
          </a:xfrm>
          <a:solidFill>
            <a:schemeClr val="bg1"/>
          </a:solidFill>
        </p:spPr>
        <p:txBody>
          <a:bodyPr/>
          <a:lstStyle/>
          <a:p>
            <a:endParaRPr lang="en-AU" dirty="0"/>
          </a:p>
        </p:txBody>
      </p:sp>
      <p:sp>
        <p:nvSpPr>
          <p:cNvPr id="9" name="Text Placeholder 8">
            <a:extLst>
              <a:ext uri="{FF2B5EF4-FFF2-40B4-BE49-F238E27FC236}">
                <a16:creationId xmlns:a16="http://schemas.microsoft.com/office/drawing/2014/main" id="{8F1DE6F9-A5CF-F07D-E432-4B7F382BAEBD}"/>
              </a:ext>
            </a:extLst>
          </p:cNvPr>
          <p:cNvSpPr>
            <a:spLocks noGrp="1"/>
          </p:cNvSpPr>
          <p:nvPr>
            <p:ph type="body"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None/>
              <a:tabLst/>
              <a:defRPr/>
            </a:pPr>
            <a:r>
              <a:rPr lang="en-AU" sz="3200" dirty="0">
                <a:effectLst/>
                <a:ea typeface="Calibri" panose="020F0502020204030204" pitchFamily="34" charset="0"/>
              </a:rPr>
              <a:t>Listen to the start of the story again:</a:t>
            </a:r>
          </a:p>
          <a:p>
            <a:pPr>
              <a:spcAft>
                <a:spcPts val="0"/>
              </a:spcAft>
              <a:defRPr/>
            </a:pPr>
            <a:r>
              <a:rPr lang="en-AU" dirty="0"/>
              <a:t>Can you spot any Sizzling Starts techniques? </a:t>
            </a:r>
          </a:p>
          <a:p>
            <a:pPr>
              <a:spcAft>
                <a:spcPts val="0"/>
              </a:spcAft>
              <a:defRPr/>
            </a:pPr>
            <a:r>
              <a:rPr lang="en-AU" dirty="0">
                <a:ea typeface="Calibri" panose="020F0502020204030204" pitchFamily="34" charset="0"/>
              </a:rPr>
              <a:t>How do the illustrations engage the reader and add meaning to the words?</a:t>
            </a:r>
            <a:endParaRPr lang="en-AU" sz="3200" dirty="0">
              <a:effectLst/>
              <a:ea typeface="Calibri" panose="020F0502020204030204" pitchFamily="34" charset="0"/>
            </a:endParaRPr>
          </a:p>
          <a:p>
            <a:pPr>
              <a:spcAft>
                <a:spcPts val="0"/>
              </a:spcAft>
              <a:defRPr/>
            </a:pPr>
            <a:endParaRPr lang="en-AU" sz="3200" dirty="0">
              <a:effectLst/>
              <a:ea typeface="Calibri" panose="020F0502020204030204" pitchFamily="34" charset="0"/>
            </a:endParaRPr>
          </a:p>
        </p:txBody>
      </p:sp>
      <p:grpSp>
        <p:nvGrpSpPr>
          <p:cNvPr id="11" name="Group 10">
            <a:extLst>
              <a:ext uri="{FF2B5EF4-FFF2-40B4-BE49-F238E27FC236}">
                <a16:creationId xmlns:a16="http://schemas.microsoft.com/office/drawing/2014/main" id="{877AD7C3-175A-CBA4-FB74-ABC287A819A4}"/>
              </a:ext>
            </a:extLst>
          </p:cNvPr>
          <p:cNvGrpSpPr/>
          <p:nvPr/>
        </p:nvGrpSpPr>
        <p:grpSpPr>
          <a:xfrm>
            <a:off x="7825891" y="2063274"/>
            <a:ext cx="3328380" cy="3793515"/>
            <a:chOff x="1143412" y="1279583"/>
            <a:chExt cx="4525591" cy="5158191"/>
          </a:xfrm>
        </p:grpSpPr>
        <p:pic>
          <p:nvPicPr>
            <p:cNvPr id="3" name="Picture 2">
              <a:extLst>
                <a:ext uri="{FF2B5EF4-FFF2-40B4-BE49-F238E27FC236}">
                  <a16:creationId xmlns:a16="http://schemas.microsoft.com/office/drawing/2014/main" id="{D66D08AC-94EE-A125-50A3-D49D393876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412" y="1279583"/>
              <a:ext cx="4131973" cy="696271"/>
            </a:xfrm>
            <a:prstGeom prst="rect">
              <a:avLst/>
            </a:prstGeom>
          </p:spPr>
        </p:pic>
        <p:pic>
          <p:nvPicPr>
            <p:cNvPr id="4" name="Picture 3">
              <a:extLst>
                <a:ext uri="{FF2B5EF4-FFF2-40B4-BE49-F238E27FC236}">
                  <a16:creationId xmlns:a16="http://schemas.microsoft.com/office/drawing/2014/main" id="{833A453B-1CCA-4387-6A1F-99A9593149B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00543" y="2013484"/>
              <a:ext cx="4164335" cy="757152"/>
            </a:xfrm>
            <a:prstGeom prst="rect">
              <a:avLst/>
            </a:prstGeom>
          </p:spPr>
        </p:pic>
        <p:pic>
          <p:nvPicPr>
            <p:cNvPr id="5" name="Picture 4">
              <a:extLst>
                <a:ext uri="{FF2B5EF4-FFF2-40B4-BE49-F238E27FC236}">
                  <a16:creationId xmlns:a16="http://schemas.microsoft.com/office/drawing/2014/main" id="{A86C513A-A486-194D-93AF-9D858FFF8DA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73570" y="2808266"/>
              <a:ext cx="4213830" cy="695798"/>
            </a:xfrm>
            <a:prstGeom prst="rect">
              <a:avLst/>
            </a:prstGeom>
          </p:spPr>
        </p:pic>
        <p:pic>
          <p:nvPicPr>
            <p:cNvPr id="6" name="Picture 5">
              <a:extLst>
                <a:ext uri="{FF2B5EF4-FFF2-40B4-BE49-F238E27FC236}">
                  <a16:creationId xmlns:a16="http://schemas.microsoft.com/office/drawing/2014/main" id="{180DC366-6B11-B413-07C0-BB7161CF79B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00543" y="3541694"/>
              <a:ext cx="4368460" cy="695798"/>
            </a:xfrm>
            <a:prstGeom prst="rect">
              <a:avLst/>
            </a:prstGeom>
          </p:spPr>
        </p:pic>
        <p:pic>
          <p:nvPicPr>
            <p:cNvPr id="7" name="Picture 6">
              <a:extLst>
                <a:ext uri="{FF2B5EF4-FFF2-40B4-BE49-F238E27FC236}">
                  <a16:creationId xmlns:a16="http://schemas.microsoft.com/office/drawing/2014/main" id="{60F1F991-5E9B-B35F-F001-D87FFAE4F9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07037" y="4275122"/>
              <a:ext cx="4248042" cy="695799"/>
            </a:xfrm>
            <a:prstGeom prst="rect">
              <a:avLst/>
            </a:prstGeom>
          </p:spPr>
        </p:pic>
        <p:pic>
          <p:nvPicPr>
            <p:cNvPr id="8" name="Picture 7">
              <a:extLst>
                <a:ext uri="{FF2B5EF4-FFF2-40B4-BE49-F238E27FC236}">
                  <a16:creationId xmlns:a16="http://schemas.microsoft.com/office/drawing/2014/main" id="{89D0681D-60E8-7EE6-325D-7DB30F57EC9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300543" y="5008550"/>
              <a:ext cx="4318987" cy="695798"/>
            </a:xfrm>
            <a:prstGeom prst="rect">
              <a:avLst/>
            </a:prstGeom>
          </p:spPr>
        </p:pic>
        <p:pic>
          <p:nvPicPr>
            <p:cNvPr id="10" name="Picture 9">
              <a:extLst>
                <a:ext uri="{FF2B5EF4-FFF2-40B4-BE49-F238E27FC236}">
                  <a16:creationId xmlns:a16="http://schemas.microsoft.com/office/drawing/2014/main" id="{4F81A0A2-CCEF-396B-1188-8D0F132475C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217578" y="5741977"/>
              <a:ext cx="4098469" cy="695797"/>
            </a:xfrm>
            <a:prstGeom prst="rect">
              <a:avLst/>
            </a:prstGeom>
          </p:spPr>
        </p:pic>
      </p:grpSp>
    </p:spTree>
    <p:extLst>
      <p:ext uri="{BB962C8B-B14F-4D97-AF65-F5344CB8AC3E}">
        <p14:creationId xmlns:p14="http://schemas.microsoft.com/office/powerpoint/2010/main" val="38436260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15D5F5D-7A8D-7BA5-363A-58DB024967A0}"/>
              </a:ext>
            </a:extLst>
          </p:cNvPr>
          <p:cNvSpPr>
            <a:spLocks noGrp="1"/>
          </p:cNvSpPr>
          <p:nvPr>
            <p:ph type="body" sz="quarter" idx="10"/>
          </p:nvPr>
        </p:nvSpPr>
        <p:spPr>
          <a:xfrm>
            <a:off x="651599" y="2340000"/>
            <a:ext cx="7089485" cy="3038475"/>
          </a:xfrm>
        </p:spPr>
        <p:txBody>
          <a:bodyPr/>
          <a:lstStyle/>
          <a:p>
            <a:pPr marL="0" indent="0">
              <a:buNone/>
            </a:pPr>
            <a:r>
              <a:rPr lang="en-AU" b="1" dirty="0"/>
              <a:t>Activity 3: Describing characters</a:t>
            </a:r>
          </a:p>
          <a:p>
            <a:pPr>
              <a:defRPr/>
            </a:pPr>
            <a:r>
              <a:rPr lang="en-AU" dirty="0">
                <a:ea typeface="Calibri" panose="020F0502020204030204" pitchFamily="34" charset="0"/>
              </a:rPr>
              <a:t>How does the Sizzling Start introduce the two main characters? What do we know and what can we infer</a:t>
            </a:r>
            <a:r>
              <a:rPr lang="en-AU" dirty="0"/>
              <a:t>?</a:t>
            </a:r>
            <a:endParaRPr lang="en-AU" dirty="0">
              <a:ea typeface="Calibri" panose="020F0502020204030204" pitchFamily="34" charset="0"/>
            </a:endParaRPr>
          </a:p>
          <a:p>
            <a:pPr>
              <a:defRPr/>
            </a:pPr>
            <a:r>
              <a:rPr lang="en-AU" dirty="0">
                <a:ea typeface="Calibri" panose="020F0502020204030204" pitchFamily="34" charset="0"/>
              </a:rPr>
              <a:t>Draw a picture of the characters and write short description</a:t>
            </a:r>
            <a:r>
              <a:rPr lang="en-AU" dirty="0"/>
              <a:t>.</a:t>
            </a:r>
          </a:p>
          <a:p>
            <a:pPr marL="0" indent="0">
              <a:buNone/>
            </a:pPr>
            <a:endParaRPr lang="en-AU" dirty="0"/>
          </a:p>
        </p:txBody>
      </p:sp>
    </p:spTree>
    <p:extLst>
      <p:ext uri="{BB962C8B-B14F-4D97-AF65-F5344CB8AC3E}">
        <p14:creationId xmlns:p14="http://schemas.microsoft.com/office/powerpoint/2010/main" val="11469133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F21A1-C4B5-63A1-980A-E1FC4E03120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981EF790-CB8A-7CE1-062D-A147D1422C80}"/>
              </a:ext>
            </a:extLst>
          </p:cNvPr>
          <p:cNvSpPr>
            <a:spLocks noGrp="1"/>
          </p:cNvSpPr>
          <p:nvPr>
            <p:ph type="body" sz="quarter" idx="11"/>
          </p:nvPr>
        </p:nvSpPr>
        <p:spPr>
          <a:xfrm>
            <a:off x="838799" y="2224264"/>
            <a:ext cx="8868872" cy="3732133"/>
          </a:xfrm>
        </p:spPr>
        <p:txBody>
          <a:bodyPr/>
          <a:lstStyle/>
          <a:p>
            <a:pPr marL="0" indent="0">
              <a:buNone/>
            </a:pPr>
            <a:r>
              <a:rPr lang="en-AU" b="1" dirty="0"/>
              <a:t>Activity 4: Visualising settings</a:t>
            </a:r>
          </a:p>
          <a:p>
            <a:pPr marL="0" indent="0">
              <a:buNone/>
              <a:defRPr/>
            </a:pPr>
            <a:r>
              <a:rPr lang="en-AU" dirty="0">
                <a:ea typeface="Calibri" panose="020F0502020204030204" pitchFamily="34" charset="0"/>
              </a:rPr>
              <a:t>Pick a setting and imagine you are there:</a:t>
            </a:r>
          </a:p>
          <a:p>
            <a:pPr>
              <a:defRPr/>
            </a:pPr>
            <a:r>
              <a:rPr lang="en-AU" dirty="0">
                <a:ea typeface="Calibri" panose="020F0502020204030204" pitchFamily="34" charset="0"/>
              </a:rPr>
              <a:t>Brick motels with beetles in the bathtub.</a:t>
            </a:r>
          </a:p>
          <a:p>
            <a:pPr>
              <a:defRPr/>
            </a:pPr>
            <a:r>
              <a:rPr lang="en-AU" dirty="0">
                <a:ea typeface="Calibri" panose="020F0502020204030204" pitchFamily="34" charset="0"/>
              </a:rPr>
              <a:t>Rest-stop huts with rats in the rafters.</a:t>
            </a:r>
          </a:p>
          <a:p>
            <a:pPr>
              <a:defRPr/>
            </a:pPr>
            <a:r>
              <a:rPr lang="en-AU" dirty="0">
                <a:ea typeface="Calibri" panose="020F0502020204030204" pitchFamily="34" charset="0"/>
              </a:rPr>
              <a:t>Depots dancing with dragonflies.</a:t>
            </a:r>
          </a:p>
          <a:p>
            <a:pPr>
              <a:defRPr/>
            </a:pPr>
            <a:r>
              <a:rPr lang="en-AU" dirty="0">
                <a:ea typeface="Calibri" panose="020F0502020204030204" pitchFamily="34" charset="0"/>
              </a:rPr>
              <a:t>The cabin of Yacoubs’ B-double tri-axel truck. </a:t>
            </a:r>
          </a:p>
        </p:txBody>
      </p:sp>
      <p:pic>
        <p:nvPicPr>
          <p:cNvPr id="3" name="Picture 2" descr="A cartoon of a child with a number on her shirt&#10;&#10;Description automatically generated">
            <a:extLst>
              <a:ext uri="{FF2B5EF4-FFF2-40B4-BE49-F238E27FC236}">
                <a16:creationId xmlns:a16="http://schemas.microsoft.com/office/drawing/2014/main" id="{C2C2A1EF-1156-36CB-B8B0-76054BCF572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821" r="249" b="5371"/>
          <a:stretch/>
        </p:blipFill>
        <p:spPr>
          <a:xfrm>
            <a:off x="8545524" y="1743082"/>
            <a:ext cx="3055938" cy="3956140"/>
          </a:xfrm>
          <a:prstGeom prst="rect">
            <a:avLst/>
          </a:prstGeom>
        </p:spPr>
      </p:pic>
    </p:spTree>
    <p:extLst>
      <p:ext uri="{BB962C8B-B14F-4D97-AF65-F5344CB8AC3E}">
        <p14:creationId xmlns:p14="http://schemas.microsoft.com/office/powerpoint/2010/main" val="3925721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41014-18E1-806D-AE88-FF6999F977C3}"/>
            </a:ext>
          </a:extLst>
        </p:cNvPr>
        <p:cNvGrpSpPr/>
        <p:nvPr/>
      </p:nvGrpSpPr>
      <p:grpSpPr>
        <a:xfrm>
          <a:off x="0" y="0"/>
          <a:ext cx="0" cy="0"/>
          <a:chOff x="0" y="0"/>
          <a:chExt cx="0" cy="0"/>
        </a:xfrm>
      </p:grpSpPr>
    </p:spTree>
    <p:extLst>
      <p:ext uri="{BB962C8B-B14F-4D97-AF65-F5344CB8AC3E}">
        <p14:creationId xmlns:p14="http://schemas.microsoft.com/office/powerpoint/2010/main" val="6590932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8521AE4-5817-9A36-9C58-EAD8ED4559E6}"/>
              </a:ext>
            </a:extLst>
          </p:cNvPr>
          <p:cNvSpPr txBox="1">
            <a:spLocks/>
          </p:cNvSpPr>
          <p:nvPr/>
        </p:nvSpPr>
        <p:spPr>
          <a:xfrm>
            <a:off x="-5377900" y="4422800"/>
            <a:ext cx="5282800" cy="3038475"/>
          </a:xfrm>
          <a:prstGeom prst="rect">
            <a:avLst/>
          </a:prstGeom>
        </p:spPr>
        <p:txBody>
          <a:bodyPr/>
          <a:lstStyle>
            <a:lvl1pPr marL="457200" indent="-457200" algn="l" defTabSz="914400" rtl="0" eaLnBrk="1" latinLnBrk="0" hangingPunct="1">
              <a:lnSpc>
                <a:spcPct val="100000"/>
              </a:lnSpc>
              <a:spcBef>
                <a:spcPts val="0"/>
              </a:spcBef>
              <a:spcAft>
                <a:spcPts val="1200"/>
              </a:spcAft>
              <a:buFont typeface="Arial" panose="020B0604020202020204" pitchFamily="34" charset="0"/>
              <a:buChar char="•"/>
              <a:defRPr sz="3200" kern="1200">
                <a:solidFill>
                  <a:schemeClr val="bg1"/>
                </a:solidFill>
                <a:latin typeface="+mn-lt"/>
                <a:ea typeface="Fira Sans Medium" charset="0"/>
                <a:cs typeface="Fira Sans Medium" charset="0"/>
              </a:defRPr>
            </a:lvl1pPr>
            <a:lvl2pPr marL="803275" indent="-346075" algn="l" defTabSz="914400" rtl="0" eaLnBrk="1" latinLnBrk="0" hangingPunct="1">
              <a:lnSpc>
                <a:spcPct val="100000"/>
              </a:lnSpc>
              <a:spcBef>
                <a:spcPts val="0"/>
              </a:spcBef>
              <a:spcAft>
                <a:spcPts val="600"/>
              </a:spcAft>
              <a:buFont typeface="Arial"/>
              <a:buChar char="•"/>
              <a:defRPr sz="2800" kern="1200">
                <a:solidFill>
                  <a:schemeClr val="bg1"/>
                </a:solidFill>
                <a:latin typeface="+mn-lt"/>
                <a:ea typeface="Fira Sans Medium" charset="0"/>
                <a:cs typeface="Fira Sans Medium" charset="0"/>
              </a:defRPr>
            </a:lvl2pPr>
            <a:lvl3pPr marL="1143000" indent="-228600" algn="l" defTabSz="914400" rtl="0" eaLnBrk="1" latinLnBrk="0" hangingPunct="1">
              <a:lnSpc>
                <a:spcPct val="100000"/>
              </a:lnSpc>
              <a:spcBef>
                <a:spcPts val="0"/>
              </a:spcBef>
              <a:spcAft>
                <a:spcPts val="0"/>
              </a:spcAft>
              <a:buFont typeface="Arial"/>
              <a:buChar char="•"/>
              <a:defRPr sz="2400" kern="1200">
                <a:solidFill>
                  <a:schemeClr val="bg1"/>
                </a:solidFill>
                <a:latin typeface="+mn-lt"/>
                <a:ea typeface="Fira Sans Medium" charset="0"/>
                <a:cs typeface="Fira Sans Medium" charset="0"/>
              </a:defRPr>
            </a:lvl3pPr>
            <a:lvl4pPr marL="1600200" indent="-228600" algn="l" defTabSz="914400" rtl="0" eaLnBrk="1" latinLnBrk="0" hangingPunct="1">
              <a:lnSpc>
                <a:spcPct val="100000"/>
              </a:lnSpc>
              <a:spcBef>
                <a:spcPts val="500"/>
              </a:spcBef>
              <a:buFont typeface="Arial"/>
              <a:buChar char="•"/>
              <a:defRPr sz="1800" kern="1200">
                <a:solidFill>
                  <a:schemeClr val="bg1"/>
                </a:solidFill>
                <a:latin typeface="+mn-lt"/>
                <a:ea typeface="Fira Sans Medium" charset="0"/>
                <a:cs typeface="Fira Sans Medium" charset="0"/>
              </a:defRPr>
            </a:lvl4pPr>
            <a:lvl5pPr marL="2057400" indent="-228600" algn="l" defTabSz="914400" rtl="0" eaLnBrk="1" latinLnBrk="0" hangingPunct="1">
              <a:lnSpc>
                <a:spcPct val="100000"/>
              </a:lnSpc>
              <a:spcBef>
                <a:spcPts val="500"/>
              </a:spcBef>
              <a:buFont typeface="Arial"/>
              <a:buChar char="•"/>
              <a:defRPr sz="1800" kern="1200">
                <a:solidFill>
                  <a:schemeClr val="bg1"/>
                </a:solidFill>
                <a:latin typeface="+mn-lt"/>
                <a:ea typeface="Fira Sans Medium" charset="0"/>
                <a:cs typeface="Fira Sans Medium"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1200"/>
              </a:spcAft>
              <a:buClrTx/>
              <a:buSzTx/>
              <a:buFont typeface="Arial" panose="020B0604020202020204" pitchFamily="34" charset="0"/>
              <a:buNone/>
              <a:tabLst/>
              <a:defRPr/>
            </a:pPr>
            <a:endParaRPr kumimoji="0" lang="en-AU" sz="3200" b="0" i="0" u="none" strike="noStrike" kern="1200" cap="none" spc="0" normalizeH="0" baseline="0" noProof="0" dirty="0">
              <a:ln>
                <a:noFill/>
              </a:ln>
              <a:solidFill>
                <a:prstClr val="white"/>
              </a:solidFill>
              <a:effectLst/>
              <a:uLnTx/>
              <a:uFillTx/>
              <a:latin typeface="Calibri" panose="020F0502020204030204"/>
            </a:endParaRPr>
          </a:p>
        </p:txBody>
      </p:sp>
      <p:grpSp>
        <p:nvGrpSpPr>
          <p:cNvPr id="5" name="Group 4">
            <a:extLst>
              <a:ext uri="{FF2B5EF4-FFF2-40B4-BE49-F238E27FC236}">
                <a16:creationId xmlns:a16="http://schemas.microsoft.com/office/drawing/2014/main" id="{151173B6-B85C-9805-2D29-7A1335F40F46}"/>
              </a:ext>
            </a:extLst>
          </p:cNvPr>
          <p:cNvGrpSpPr/>
          <p:nvPr/>
        </p:nvGrpSpPr>
        <p:grpSpPr>
          <a:xfrm>
            <a:off x="5379066" y="1912682"/>
            <a:ext cx="1161544" cy="810213"/>
            <a:chOff x="360000" y="3122870"/>
            <a:chExt cx="1543050" cy="1076325"/>
          </a:xfrm>
        </p:grpSpPr>
        <p:pic>
          <p:nvPicPr>
            <p:cNvPr id="6" name="Graphic 5">
              <a:extLst>
                <a:ext uri="{FF2B5EF4-FFF2-40B4-BE49-F238E27FC236}">
                  <a16:creationId xmlns:a16="http://schemas.microsoft.com/office/drawing/2014/main" id="{E986D25E-1BDD-8F2B-4255-16A9D1EE69C1}"/>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60000" y="3122870"/>
              <a:ext cx="1543050" cy="1076325"/>
            </a:xfrm>
            <a:prstGeom prst="rect">
              <a:avLst/>
            </a:prstGeom>
            <a:effectLst>
              <a:outerShdw blurRad="50800" dist="38100" dir="2700000" algn="tl" rotWithShape="0">
                <a:prstClr val="black">
                  <a:alpha val="40000"/>
                </a:prstClr>
              </a:outerShdw>
            </a:effectLst>
          </p:spPr>
        </p:pic>
        <p:sp>
          <p:nvSpPr>
            <p:cNvPr id="7" name="TextBox 6">
              <a:extLst>
                <a:ext uri="{FF2B5EF4-FFF2-40B4-BE49-F238E27FC236}">
                  <a16:creationId xmlns:a16="http://schemas.microsoft.com/office/drawing/2014/main" id="{637368E1-EF1E-E763-01B1-66FB0BF08439}"/>
                </a:ext>
              </a:extLst>
            </p:cNvPr>
            <p:cNvSpPr txBox="1"/>
            <p:nvPr/>
          </p:nvSpPr>
          <p:spPr>
            <a:xfrm>
              <a:off x="553676" y="3602386"/>
              <a:ext cx="1155700" cy="490638"/>
            </a:xfrm>
            <a:prstGeom prst="rect">
              <a:avLst/>
            </a:prstGeom>
            <a:noFill/>
            <a:effectLst>
              <a:outerShdw blurRad="50800" dist="38100" dir="2700000" algn="tl"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Pebble</a:t>
              </a:r>
              <a:endParaRPr kumimoji="0" lang="en-AU"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8" name="Group 7">
            <a:extLst>
              <a:ext uri="{FF2B5EF4-FFF2-40B4-BE49-F238E27FC236}">
                <a16:creationId xmlns:a16="http://schemas.microsoft.com/office/drawing/2014/main" id="{989E6C02-E9ED-09D0-00E7-B617E23EC1E8}"/>
              </a:ext>
            </a:extLst>
          </p:cNvPr>
          <p:cNvGrpSpPr/>
          <p:nvPr/>
        </p:nvGrpSpPr>
        <p:grpSpPr>
          <a:xfrm>
            <a:off x="6150890" y="2861718"/>
            <a:ext cx="2243977" cy="1247988"/>
            <a:chOff x="2634051" y="3490719"/>
            <a:chExt cx="2929043" cy="1628987"/>
          </a:xfrm>
        </p:grpSpPr>
        <p:pic>
          <p:nvPicPr>
            <p:cNvPr id="10" name="Graphic 9">
              <a:extLst>
                <a:ext uri="{FF2B5EF4-FFF2-40B4-BE49-F238E27FC236}">
                  <a16:creationId xmlns:a16="http://schemas.microsoft.com/office/drawing/2014/main" id="{D7AE221A-2656-950C-F798-D690A683B170}"/>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634051" y="3490719"/>
              <a:ext cx="2929043" cy="1628987"/>
            </a:xfrm>
            <a:prstGeom prst="rect">
              <a:avLst/>
            </a:prstGeom>
            <a:effectLst>
              <a:outerShdw blurRad="50800" dist="38100" dir="2700000" algn="tl" rotWithShape="0">
                <a:prstClr val="black">
                  <a:alpha val="40000"/>
                </a:prstClr>
              </a:outerShdw>
            </a:effectLst>
          </p:spPr>
        </p:pic>
        <p:sp>
          <p:nvSpPr>
            <p:cNvPr id="11" name="TextBox 10">
              <a:extLst>
                <a:ext uri="{FF2B5EF4-FFF2-40B4-BE49-F238E27FC236}">
                  <a16:creationId xmlns:a16="http://schemas.microsoft.com/office/drawing/2014/main" id="{65BF3F34-6270-547F-6FDA-A19A108254D5}"/>
                </a:ext>
              </a:extLst>
            </p:cNvPr>
            <p:cNvSpPr txBox="1"/>
            <p:nvPr/>
          </p:nvSpPr>
          <p:spPr>
            <a:xfrm>
              <a:off x="3520722" y="4012823"/>
              <a:ext cx="1155699" cy="602607"/>
            </a:xfrm>
            <a:prstGeom prst="rect">
              <a:avLst/>
            </a:prstGeom>
            <a:noFill/>
            <a:effectLst>
              <a:outerShdw blurRad="50800" dist="38100" dir="2700000" algn="tl"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Rock</a:t>
              </a:r>
              <a:endParaRPr kumimoji="0" lang="en-AU"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2" name="Group 11">
            <a:extLst>
              <a:ext uri="{FF2B5EF4-FFF2-40B4-BE49-F238E27FC236}">
                <a16:creationId xmlns:a16="http://schemas.microsoft.com/office/drawing/2014/main" id="{C99B0F7F-E09E-DD07-D112-A5695962DD6A}"/>
              </a:ext>
            </a:extLst>
          </p:cNvPr>
          <p:cNvGrpSpPr/>
          <p:nvPr/>
        </p:nvGrpSpPr>
        <p:grpSpPr>
          <a:xfrm>
            <a:off x="8394867" y="3485712"/>
            <a:ext cx="3170152" cy="3038476"/>
            <a:chOff x="6807202" y="1785055"/>
            <a:chExt cx="5181598" cy="4929715"/>
          </a:xfrm>
        </p:grpSpPr>
        <p:pic>
          <p:nvPicPr>
            <p:cNvPr id="13" name="Graphic 12">
              <a:extLst>
                <a:ext uri="{FF2B5EF4-FFF2-40B4-BE49-F238E27FC236}">
                  <a16:creationId xmlns:a16="http://schemas.microsoft.com/office/drawing/2014/main" id="{7176212E-6786-3CDC-69B5-F569484C69CB}"/>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807202" y="1785055"/>
              <a:ext cx="5181598" cy="4929715"/>
            </a:xfrm>
            <a:prstGeom prst="rect">
              <a:avLst/>
            </a:prstGeom>
            <a:effectLst>
              <a:outerShdw blurRad="50800" dist="38100" dir="2700000" algn="tl" rotWithShape="0">
                <a:prstClr val="black">
                  <a:alpha val="40000"/>
                </a:prstClr>
              </a:outerShdw>
            </a:effectLst>
          </p:spPr>
        </p:pic>
        <p:sp>
          <p:nvSpPr>
            <p:cNvPr id="14" name="TextBox 13">
              <a:extLst>
                <a:ext uri="{FF2B5EF4-FFF2-40B4-BE49-F238E27FC236}">
                  <a16:creationId xmlns:a16="http://schemas.microsoft.com/office/drawing/2014/main" id="{1A08F103-2C9A-9212-3DA5-24984ACAC8DB}"/>
                </a:ext>
              </a:extLst>
            </p:cNvPr>
            <p:cNvSpPr txBox="1"/>
            <p:nvPr/>
          </p:nvSpPr>
          <p:spPr>
            <a:xfrm>
              <a:off x="7961087" y="3834413"/>
              <a:ext cx="2873827" cy="1048627"/>
            </a:xfrm>
            <a:prstGeom prst="rect">
              <a:avLst/>
            </a:prstGeom>
            <a:noFill/>
            <a:effectLst>
              <a:outerShdw blurRad="50800" dist="38100" dir="2700000" algn="tl"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Boulder</a:t>
              </a:r>
              <a:endParaRPr kumimoji="0" lang="en-AU" sz="3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6" name="Text Placeholder 15">
            <a:extLst>
              <a:ext uri="{FF2B5EF4-FFF2-40B4-BE49-F238E27FC236}">
                <a16:creationId xmlns:a16="http://schemas.microsoft.com/office/drawing/2014/main" id="{51A13745-3777-5C2C-756C-B06AAB4E2D6C}"/>
              </a:ext>
            </a:extLst>
          </p:cNvPr>
          <p:cNvSpPr>
            <a:spLocks noGrp="1"/>
          </p:cNvSpPr>
          <p:nvPr>
            <p:ph type="body" sz="quarter" idx="11"/>
          </p:nvPr>
        </p:nvSpPr>
        <p:spPr>
          <a:xfrm>
            <a:off x="650158" y="2339999"/>
            <a:ext cx="5890452" cy="3187065"/>
          </a:xfrm>
        </p:spPr>
        <p:txBody>
          <a:bodyPr/>
          <a:lstStyle/>
          <a:p>
            <a:pPr marL="0" indent="0">
              <a:buNone/>
            </a:pPr>
            <a:r>
              <a:rPr lang="en-AU" dirty="0"/>
              <a:t>What were the problems </a:t>
            </a:r>
            <a:br>
              <a:rPr lang="en-AU" dirty="0"/>
            </a:br>
            <a:r>
              <a:rPr lang="en-AU" dirty="0"/>
              <a:t>in the story – the pebble, </a:t>
            </a:r>
            <a:br>
              <a:rPr lang="en-AU" dirty="0"/>
            </a:br>
            <a:r>
              <a:rPr lang="en-AU" dirty="0"/>
              <a:t>the rock and the boulder</a:t>
            </a:r>
            <a:r>
              <a:rPr lang="en-AU" dirty="0">
                <a:latin typeface="Calibri" panose="020F0502020204030204"/>
                <a:ea typeface="+mn-ea"/>
                <a:cs typeface="+mn-cs"/>
              </a:rPr>
              <a:t>?</a:t>
            </a:r>
          </a:p>
          <a:p>
            <a:pPr marL="0" indent="0">
              <a:buNone/>
            </a:pPr>
            <a:r>
              <a:rPr lang="en-AU" dirty="0">
                <a:latin typeface="Calibri" panose="020F0502020204030204"/>
                <a:ea typeface="+mn-ea"/>
                <a:cs typeface="+mn-cs"/>
              </a:rPr>
              <a:t>Are there moments where you thought that Tinka and Yacoub may not find each other again?</a:t>
            </a:r>
            <a:endParaRPr lang="en-AU" dirty="0"/>
          </a:p>
          <a:p>
            <a:endParaRPr lang="en-AU" dirty="0"/>
          </a:p>
        </p:txBody>
      </p:sp>
    </p:spTree>
    <p:extLst>
      <p:ext uri="{BB962C8B-B14F-4D97-AF65-F5344CB8AC3E}">
        <p14:creationId xmlns:p14="http://schemas.microsoft.com/office/powerpoint/2010/main" val="10465849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9A57A6-64DE-49D1-F10C-C690580AAB34}"/>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0024E24E-7EDC-1FB1-C7AC-DB9CE5E162AB}"/>
              </a:ext>
            </a:extLst>
          </p:cNvPr>
          <p:cNvSpPr>
            <a:spLocks noGrp="1"/>
          </p:cNvSpPr>
          <p:nvPr>
            <p:ph type="body" sz="quarter" idx="10"/>
          </p:nvPr>
        </p:nvSpPr>
        <p:spPr>
          <a:xfrm>
            <a:off x="651600" y="2340000"/>
            <a:ext cx="6480000" cy="3847858"/>
          </a:xfrm>
        </p:spPr>
        <p:txBody>
          <a:bodyPr/>
          <a:lstStyle/>
          <a:p>
            <a:pPr marL="0" indent="0">
              <a:buNone/>
            </a:pPr>
            <a:r>
              <a:rPr lang="en-AU" b="1" dirty="0"/>
              <a:t>Activity 5: In the moment</a:t>
            </a:r>
          </a:p>
          <a:p>
            <a:r>
              <a:rPr lang="en-AU" dirty="0"/>
              <a:t>Pick one of the problems – the pebble, the rock or the boulder.</a:t>
            </a:r>
          </a:p>
          <a:p>
            <a:r>
              <a:rPr lang="en-AU" dirty="0"/>
              <a:t>Imagine that you are there. What might you think, feel, say, do?</a:t>
            </a:r>
          </a:p>
          <a:p>
            <a:r>
              <a:rPr lang="en-AU" dirty="0"/>
              <a:t>Record your ideas on the </a:t>
            </a:r>
            <a:r>
              <a:rPr lang="en-AU" dirty="0">
                <a:hlinkClick r:id="rId3">
                  <a:extLst>
                    <a:ext uri="{A12FA001-AC4F-418D-AE19-62706E023703}">
                      <ahyp:hlinkClr xmlns:ahyp="http://schemas.microsoft.com/office/drawing/2018/hyperlinkcolor" val="tx"/>
                    </a:ext>
                  </a:extLst>
                </a:hlinkClick>
              </a:rPr>
              <a:t>template</a:t>
            </a:r>
            <a:r>
              <a:rPr lang="en-AU" dirty="0"/>
              <a:t>.</a:t>
            </a:r>
          </a:p>
        </p:txBody>
      </p:sp>
    </p:spTree>
    <p:extLst>
      <p:ext uri="{BB962C8B-B14F-4D97-AF65-F5344CB8AC3E}">
        <p14:creationId xmlns:p14="http://schemas.microsoft.com/office/powerpoint/2010/main" val="20278337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7A973A1-42C9-9715-B36B-81A2FFABDCB6}"/>
              </a:ext>
            </a:extLst>
          </p:cNvPr>
          <p:cNvSpPr>
            <a:spLocks noGrp="1"/>
          </p:cNvSpPr>
          <p:nvPr>
            <p:ph type="body" sz="quarter" idx="11"/>
          </p:nvPr>
        </p:nvSpPr>
        <p:spPr/>
        <p:txBody>
          <a:bodyPr/>
          <a:lstStyle/>
          <a:p>
            <a:pPr marL="0" indent="0">
              <a:buNone/>
            </a:pPr>
            <a:r>
              <a:rPr lang="en-AU" b="1" dirty="0"/>
              <a:t>Activity 6: Tension techniques</a:t>
            </a:r>
          </a:p>
          <a:p>
            <a:pPr marL="0" indent="0">
              <a:buNone/>
            </a:pPr>
            <a:r>
              <a:rPr lang="en-AU" dirty="0"/>
              <a:t>Reread the series of problems. Can you spot these techniques in action? </a:t>
            </a:r>
          </a:p>
          <a:p>
            <a:pPr>
              <a:spcAft>
                <a:spcPts val="600"/>
              </a:spcAft>
            </a:pPr>
            <a:r>
              <a:rPr lang="en-AU" dirty="0"/>
              <a:t>Sensory details</a:t>
            </a:r>
          </a:p>
          <a:p>
            <a:pPr>
              <a:spcAft>
                <a:spcPts val="600"/>
              </a:spcAft>
            </a:pPr>
            <a:r>
              <a:rPr lang="en-AU" dirty="0"/>
              <a:t>Short, sharp sentences</a:t>
            </a:r>
          </a:p>
          <a:p>
            <a:pPr>
              <a:spcAft>
                <a:spcPts val="600"/>
              </a:spcAft>
            </a:pPr>
            <a:r>
              <a:rPr lang="en-AU" dirty="0"/>
              <a:t>Rule of Three and repetition</a:t>
            </a:r>
          </a:p>
          <a:p>
            <a:pPr marL="0" indent="0">
              <a:buNone/>
            </a:pPr>
            <a:endParaRPr lang="en-AU" dirty="0"/>
          </a:p>
        </p:txBody>
      </p:sp>
    </p:spTree>
    <p:extLst>
      <p:ext uri="{BB962C8B-B14F-4D97-AF65-F5344CB8AC3E}">
        <p14:creationId xmlns:p14="http://schemas.microsoft.com/office/powerpoint/2010/main" val="20994599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F693A-EA7C-F8FB-830B-DF8084B2EB4A}"/>
            </a:ext>
          </a:extLst>
        </p:cNvPr>
        <p:cNvGrpSpPr/>
        <p:nvPr/>
      </p:nvGrpSpPr>
      <p:grpSpPr>
        <a:xfrm>
          <a:off x="0" y="0"/>
          <a:ext cx="0" cy="0"/>
          <a:chOff x="0" y="0"/>
          <a:chExt cx="0" cy="0"/>
        </a:xfrm>
      </p:grpSpPr>
    </p:spTree>
    <p:extLst>
      <p:ext uri="{BB962C8B-B14F-4D97-AF65-F5344CB8AC3E}">
        <p14:creationId xmlns:p14="http://schemas.microsoft.com/office/powerpoint/2010/main" val="25826200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6D5FE39-F209-9F38-EE15-43658B892AEF}"/>
              </a:ext>
            </a:extLst>
          </p:cNvPr>
          <p:cNvSpPr>
            <a:spLocks noGrp="1"/>
          </p:cNvSpPr>
          <p:nvPr>
            <p:ph type="body" sz="quarter" idx="11"/>
          </p:nvPr>
        </p:nvSpPr>
        <p:spPr>
          <a:xfrm>
            <a:off x="650158" y="2339999"/>
            <a:ext cx="7085708" cy="3187065"/>
          </a:xfrm>
        </p:spPr>
        <p:txBody>
          <a:bodyPr/>
          <a:lstStyle/>
          <a:p>
            <a:pPr marL="0" indent="0">
              <a:spcBef>
                <a:spcPts val="1200"/>
              </a:spcBef>
              <a:spcAft>
                <a:spcPts val="600"/>
              </a:spcAft>
              <a:buNone/>
            </a:pPr>
            <a:r>
              <a:rPr lang="en-US" dirty="0"/>
              <a:t>A great narrative ending has two parts:</a:t>
            </a:r>
          </a:p>
          <a:p>
            <a:pPr marL="514350" indent="-514350">
              <a:spcBef>
                <a:spcPts val="1200"/>
              </a:spcBef>
              <a:spcAft>
                <a:spcPts val="600"/>
              </a:spcAft>
              <a:buFont typeface="+mj-lt"/>
              <a:buAutoNum type="arabicPeriod"/>
            </a:pPr>
            <a:r>
              <a:rPr lang="en-US" dirty="0"/>
              <a:t>An action climax</a:t>
            </a:r>
          </a:p>
          <a:p>
            <a:pPr marL="514350" indent="-514350">
              <a:spcBef>
                <a:spcPts val="1200"/>
              </a:spcBef>
              <a:spcAft>
                <a:spcPts val="600"/>
              </a:spcAft>
              <a:buFont typeface="+mj-lt"/>
              <a:buAutoNum type="arabicPeriod"/>
            </a:pPr>
            <a:r>
              <a:rPr lang="en-US" dirty="0"/>
              <a:t>An emotional resolution.</a:t>
            </a:r>
          </a:p>
          <a:p>
            <a:pPr marL="0" indent="0">
              <a:spcBef>
                <a:spcPts val="1200"/>
              </a:spcBef>
              <a:spcAft>
                <a:spcPts val="600"/>
              </a:spcAft>
              <a:buNone/>
            </a:pPr>
            <a:r>
              <a:rPr lang="en-US" dirty="0"/>
              <a:t>Can you identify these two parts in the ending of </a:t>
            </a:r>
            <a:r>
              <a:rPr lang="en-US" i="1" dirty="0"/>
              <a:t>The Truck Cat</a:t>
            </a:r>
            <a:r>
              <a:rPr lang="en-US" dirty="0"/>
              <a:t>?</a:t>
            </a:r>
          </a:p>
          <a:p>
            <a:pPr marL="0" indent="0">
              <a:buNone/>
            </a:pPr>
            <a:endParaRPr lang="en-AU" dirty="0"/>
          </a:p>
        </p:txBody>
      </p:sp>
      <p:pic>
        <p:nvPicPr>
          <p:cNvPr id="5" name="Picture Placeholder 5">
            <a:extLst>
              <a:ext uri="{FF2B5EF4-FFF2-40B4-BE49-F238E27FC236}">
                <a16:creationId xmlns:a16="http://schemas.microsoft.com/office/drawing/2014/main" id="{C85CA52F-1478-1DB6-C279-2924920DD8F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6463" b="-5494"/>
          <a:stretch/>
        </p:blipFill>
        <p:spPr>
          <a:xfrm>
            <a:off x="7735866" y="2081172"/>
            <a:ext cx="3841200" cy="3724384"/>
          </a:xfrm>
          <a:prstGeom prst="roundRect">
            <a:avLst>
              <a:gd name="adj" fmla="val 16667"/>
            </a:avLst>
          </a:prstGeom>
          <a:solidFill>
            <a:schemeClr val="bg1"/>
          </a:solidFill>
        </p:spPr>
      </p:pic>
    </p:spTree>
    <p:extLst>
      <p:ext uri="{BB962C8B-B14F-4D97-AF65-F5344CB8AC3E}">
        <p14:creationId xmlns:p14="http://schemas.microsoft.com/office/powerpoint/2010/main" val="12002117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5AF6FBE-2643-B985-721D-E0AD7B2BCEE8}"/>
              </a:ext>
            </a:extLst>
          </p:cNvPr>
          <p:cNvSpPr>
            <a:spLocks noGrp="1"/>
          </p:cNvSpPr>
          <p:nvPr>
            <p:ph type="body" sz="quarter" idx="10"/>
          </p:nvPr>
        </p:nvSpPr>
        <p:spPr/>
        <p:txBody>
          <a:bodyPr/>
          <a:lstStyle/>
          <a:p>
            <a:pPr marL="0" indent="0">
              <a:buNone/>
            </a:pPr>
            <a:r>
              <a:rPr lang="en-AU" b="1" dirty="0"/>
              <a:t>Activity 7: Circular ending</a:t>
            </a:r>
          </a:p>
          <a:p>
            <a:pPr marL="0" indent="0">
              <a:buNone/>
            </a:pPr>
            <a:r>
              <a:rPr lang="en-AU" dirty="0"/>
              <a:t>Discuss the circular ending. How does it link back to the Sizzling Start?</a:t>
            </a:r>
          </a:p>
          <a:p>
            <a:pPr marL="0" indent="0">
              <a:buNone/>
            </a:pPr>
            <a:r>
              <a:rPr lang="en-AU" dirty="0"/>
              <a:t>Does the ending wrap up the story and leave you feeling satisfied?</a:t>
            </a:r>
          </a:p>
          <a:p>
            <a:pPr marL="0" indent="0">
              <a:buNone/>
            </a:pPr>
            <a:endParaRPr lang="en-AU" dirty="0"/>
          </a:p>
        </p:txBody>
      </p:sp>
    </p:spTree>
    <p:extLst>
      <p:ext uri="{BB962C8B-B14F-4D97-AF65-F5344CB8AC3E}">
        <p14:creationId xmlns:p14="http://schemas.microsoft.com/office/powerpoint/2010/main" val="185059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485F36F-5D22-2074-B308-35A1012E0C39}"/>
              </a:ext>
            </a:extLst>
          </p:cNvPr>
          <p:cNvSpPr>
            <a:spLocks noGrp="1"/>
          </p:cNvSpPr>
          <p:nvPr>
            <p:ph type="body" sz="quarter" idx="11"/>
          </p:nvPr>
        </p:nvSpPr>
        <p:spPr/>
        <p:txBody>
          <a:bodyPr/>
          <a:lstStyle/>
          <a:p>
            <a:pPr>
              <a:lnSpc>
                <a:spcPct val="115000"/>
              </a:lnSpc>
            </a:pPr>
            <a:r>
              <a:rPr lang="en-AU" sz="2800" dirty="0"/>
              <a:t>Understand the structure and features of a narrative text.</a:t>
            </a:r>
          </a:p>
          <a:p>
            <a:pPr>
              <a:lnSpc>
                <a:spcPct val="115000"/>
              </a:lnSpc>
            </a:pPr>
            <a:r>
              <a:rPr lang="en-AU" sz="2800" dirty="0"/>
              <a:t>Know how to analyse the techniques the author has used.</a:t>
            </a:r>
          </a:p>
          <a:p>
            <a:pPr>
              <a:lnSpc>
                <a:spcPct val="115000"/>
              </a:lnSpc>
            </a:pPr>
            <a:r>
              <a:rPr lang="en-AU" sz="2800" dirty="0"/>
              <a:t>Be able to plan, draft and revise your own story.</a:t>
            </a:r>
          </a:p>
        </p:txBody>
      </p:sp>
    </p:spTree>
    <p:extLst>
      <p:ext uri="{BB962C8B-B14F-4D97-AF65-F5344CB8AC3E}">
        <p14:creationId xmlns:p14="http://schemas.microsoft.com/office/powerpoint/2010/main" val="1604505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F925F5A-372A-52CB-79DE-133BEC8C4AC2}"/>
              </a:ext>
            </a:extLst>
          </p:cNvPr>
          <p:cNvSpPr>
            <a:spLocks noGrp="1"/>
          </p:cNvSpPr>
          <p:nvPr>
            <p:ph type="body" sz="quarter" idx="11"/>
          </p:nvPr>
        </p:nvSpPr>
        <p:spPr>
          <a:xfrm>
            <a:off x="838800" y="2340000"/>
            <a:ext cx="7578690" cy="3187065"/>
          </a:xfrm>
        </p:spPr>
        <p:txBody>
          <a:bodyPr/>
          <a:lstStyle/>
          <a:p>
            <a:pPr marL="0" indent="0">
              <a:buNone/>
            </a:pPr>
            <a:r>
              <a:rPr lang="en-AU" b="1" dirty="0"/>
              <a:t>Activity 8: Character wrap-up</a:t>
            </a:r>
          </a:p>
          <a:p>
            <a:r>
              <a:rPr lang="en-AU" dirty="0"/>
              <a:t>Imagine that you are Yacoub. How do you feel at the end of the story? How has this changed since the start of the story?</a:t>
            </a:r>
          </a:p>
          <a:p>
            <a:r>
              <a:rPr lang="en-AU" dirty="0"/>
              <a:t>How does this tie in with the main message that you identified in Activity 2.</a:t>
            </a:r>
          </a:p>
          <a:p>
            <a:pPr marL="0" indent="0">
              <a:buNone/>
            </a:pPr>
            <a:endParaRPr lang="en-AU" dirty="0"/>
          </a:p>
        </p:txBody>
      </p:sp>
    </p:spTree>
    <p:extLst>
      <p:ext uri="{BB962C8B-B14F-4D97-AF65-F5344CB8AC3E}">
        <p14:creationId xmlns:p14="http://schemas.microsoft.com/office/powerpoint/2010/main" val="30627860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6168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BEF67BDA-3FCE-94B0-3C97-4A42BEFAD2CF}"/>
              </a:ext>
            </a:extLst>
          </p:cNvPr>
          <p:cNvSpPr>
            <a:spLocks noGrp="1"/>
          </p:cNvSpPr>
          <p:nvPr>
            <p:ph type="body" sz="quarter" idx="11"/>
          </p:nvPr>
        </p:nvSpPr>
        <p:spPr>
          <a:xfrm>
            <a:off x="650157" y="2339999"/>
            <a:ext cx="10837249" cy="3187065"/>
          </a:xfrm>
        </p:spPr>
        <p:txBody>
          <a:bodyPr/>
          <a:lstStyle/>
          <a:p>
            <a:pPr marL="0" indent="0">
              <a:buNone/>
            </a:pPr>
            <a:r>
              <a:rPr lang="en-AU" dirty="0"/>
              <a:t> </a:t>
            </a:r>
          </a:p>
        </p:txBody>
      </p:sp>
      <p:sp>
        <p:nvSpPr>
          <p:cNvPr id="15" name="Text Placeholder 15">
            <a:extLst>
              <a:ext uri="{FF2B5EF4-FFF2-40B4-BE49-F238E27FC236}">
                <a16:creationId xmlns:a16="http://schemas.microsoft.com/office/drawing/2014/main" id="{04AE911C-C645-12EA-805B-FC08F039049B}"/>
              </a:ext>
            </a:extLst>
          </p:cNvPr>
          <p:cNvSpPr txBox="1">
            <a:spLocks/>
          </p:cNvSpPr>
          <p:nvPr/>
        </p:nvSpPr>
        <p:spPr>
          <a:xfrm>
            <a:off x="900000" y="2340000"/>
            <a:ext cx="6026893" cy="3206729"/>
          </a:xfrm>
          <a:prstGeom prst="rect">
            <a:avLst/>
          </a:prstGeom>
        </p:spPr>
        <p:txBody>
          <a:bodyPr vert="horz" lIns="91440" tIns="45720" rIns="91440" bIns="45720" rtlCol="0">
            <a:noAutofit/>
          </a:bodyPr>
          <a:lstStyle>
            <a:lvl1pPr marL="457200" indent="-457200" algn="l" defTabSz="914400" rtl="0" eaLnBrk="1" latinLnBrk="0" hangingPunct="1">
              <a:lnSpc>
                <a:spcPct val="100000"/>
              </a:lnSpc>
              <a:spcBef>
                <a:spcPts val="0"/>
              </a:spcBef>
              <a:spcAft>
                <a:spcPts val="1200"/>
              </a:spcAft>
              <a:buFont typeface="Arial" panose="020B0604020202020204" pitchFamily="34" charset="0"/>
              <a:buChar char="•"/>
              <a:defRPr sz="3200" kern="1200">
                <a:solidFill>
                  <a:schemeClr val="bg1"/>
                </a:solidFill>
                <a:latin typeface="+mn-lt"/>
                <a:ea typeface="Fira Sans Medium" charset="0"/>
                <a:cs typeface="Fira Sans Medium" charset="0"/>
              </a:defRPr>
            </a:lvl1pPr>
            <a:lvl2pPr marL="803275" indent="-346075" algn="l" defTabSz="914400" rtl="0" eaLnBrk="1" latinLnBrk="0" hangingPunct="1">
              <a:lnSpc>
                <a:spcPct val="100000"/>
              </a:lnSpc>
              <a:spcBef>
                <a:spcPts val="0"/>
              </a:spcBef>
              <a:spcAft>
                <a:spcPts val="600"/>
              </a:spcAft>
              <a:buFont typeface="Arial"/>
              <a:buChar char="•"/>
              <a:defRPr sz="2800" kern="1200">
                <a:solidFill>
                  <a:schemeClr val="bg1"/>
                </a:solidFill>
                <a:latin typeface="+mn-lt"/>
                <a:ea typeface="Fira Sans Medium" charset="0"/>
                <a:cs typeface="Fira Sans Medium" charset="0"/>
              </a:defRPr>
            </a:lvl2pPr>
            <a:lvl3pPr marL="1143000" indent="-228600" algn="l" defTabSz="914400" rtl="0" eaLnBrk="1" latinLnBrk="0" hangingPunct="1">
              <a:lnSpc>
                <a:spcPct val="100000"/>
              </a:lnSpc>
              <a:spcBef>
                <a:spcPts val="0"/>
              </a:spcBef>
              <a:spcAft>
                <a:spcPts val="0"/>
              </a:spcAft>
              <a:buFont typeface="Arial"/>
              <a:buChar char="•"/>
              <a:defRPr sz="2400" kern="1200">
                <a:solidFill>
                  <a:schemeClr val="bg1"/>
                </a:solidFill>
                <a:latin typeface="+mn-lt"/>
                <a:ea typeface="Fira Sans Medium" charset="0"/>
                <a:cs typeface="Fira Sans Medium" charset="0"/>
              </a:defRPr>
            </a:lvl3pPr>
            <a:lvl4pPr marL="1600200" indent="-228600" algn="l" defTabSz="914400" rtl="0" eaLnBrk="1" latinLnBrk="0" hangingPunct="1">
              <a:lnSpc>
                <a:spcPct val="100000"/>
              </a:lnSpc>
              <a:spcBef>
                <a:spcPts val="500"/>
              </a:spcBef>
              <a:buFont typeface="Arial"/>
              <a:buChar char="•"/>
              <a:defRPr sz="1800" kern="1200">
                <a:solidFill>
                  <a:schemeClr val="bg1"/>
                </a:solidFill>
                <a:latin typeface="+mn-lt"/>
                <a:ea typeface="Fira Sans Medium" charset="0"/>
                <a:cs typeface="Fira Sans Medium" charset="0"/>
              </a:defRPr>
            </a:lvl4pPr>
            <a:lvl5pPr marL="2057400" indent="-228600" algn="l" defTabSz="914400" rtl="0" eaLnBrk="1" latinLnBrk="0" hangingPunct="1">
              <a:lnSpc>
                <a:spcPct val="100000"/>
              </a:lnSpc>
              <a:spcBef>
                <a:spcPts val="500"/>
              </a:spcBef>
              <a:buFont typeface="Arial"/>
              <a:buChar char="•"/>
              <a:defRPr sz="1800" kern="1200">
                <a:solidFill>
                  <a:schemeClr val="bg1"/>
                </a:solidFill>
                <a:latin typeface="+mn-lt"/>
                <a:ea typeface="Fira Sans Medium" charset="0"/>
                <a:cs typeface="Fira Sans Medium"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1200"/>
              </a:spcAft>
              <a:buClrTx/>
              <a:buSzTx/>
              <a:buFont typeface="Arial" panose="020B0604020202020204" pitchFamily="34" charset="0"/>
              <a:buNone/>
              <a:tabLst/>
              <a:defRPr/>
            </a:pPr>
            <a:r>
              <a:rPr lang="en-AU" dirty="0">
                <a:solidFill>
                  <a:prstClr val="white"/>
                </a:solidFill>
                <a:latin typeface="Calibri" panose="020F0502020204030204"/>
              </a:rPr>
              <a:t>B</a:t>
            </a:r>
            <a:r>
              <a:rPr kumimoji="0" lang="en-AU" sz="3200" b="0" i="0" u="none" strike="noStrike" kern="1200" cap="none" spc="0" normalizeH="0" baseline="0" noProof="0" dirty="0">
                <a:ln>
                  <a:noFill/>
                </a:ln>
                <a:solidFill>
                  <a:prstClr val="white"/>
                </a:solidFill>
                <a:effectLst/>
                <a:uLnTx/>
                <a:uFillTx/>
                <a:latin typeface="Calibri" panose="020F0502020204030204"/>
              </a:rPr>
              <a:t>rainstorm ideas for a sequel to </a:t>
            </a:r>
            <a:r>
              <a:rPr kumimoji="0" lang="en-AU" sz="3200" b="0" i="1" u="none" strike="noStrike" kern="1200" cap="none" spc="0" normalizeH="0" baseline="0" noProof="0" dirty="0">
                <a:ln>
                  <a:noFill/>
                </a:ln>
                <a:solidFill>
                  <a:prstClr val="white"/>
                </a:solidFill>
                <a:effectLst/>
                <a:uLnTx/>
                <a:uFillTx/>
                <a:latin typeface="Calibri" panose="020F0502020204030204"/>
              </a:rPr>
              <a:t>The Truck Cat</a:t>
            </a:r>
            <a:r>
              <a:rPr kumimoji="0" lang="en-AU" sz="3200" b="0" i="0" u="none" strike="noStrike" kern="1200" cap="none" spc="0" normalizeH="0" baseline="0" noProof="0" dirty="0">
                <a:ln>
                  <a:noFill/>
                </a:ln>
                <a:solidFill>
                  <a:prstClr val="white"/>
                </a:solidFill>
                <a:effectLst/>
                <a:uLnTx/>
                <a:uFillTx/>
                <a:latin typeface="Calibri" panose="020F0502020204030204"/>
              </a:rPr>
              <a:t>.</a:t>
            </a:r>
          </a:p>
          <a:p>
            <a:pPr marL="0" marR="0" lvl="0" indent="0" algn="l" defTabSz="914400" rtl="0" eaLnBrk="1" fontAlgn="auto" latinLnBrk="0" hangingPunct="1">
              <a:lnSpc>
                <a:spcPct val="100000"/>
              </a:lnSpc>
              <a:spcBef>
                <a:spcPts val="0"/>
              </a:spcBef>
              <a:spcAft>
                <a:spcPts val="1200"/>
              </a:spcAft>
              <a:buClrTx/>
              <a:buSzTx/>
              <a:buFont typeface="Arial" panose="020B0604020202020204" pitchFamily="34" charset="0"/>
              <a:buNone/>
              <a:tabLst/>
              <a:defRPr/>
            </a:pPr>
            <a:r>
              <a:rPr kumimoji="0" lang="en-AU" sz="3200" b="0" i="0" u="none" strike="noStrike" kern="1200" cap="none" spc="0" normalizeH="0" baseline="0" noProof="0" dirty="0">
                <a:ln>
                  <a:noFill/>
                </a:ln>
                <a:solidFill>
                  <a:prstClr val="white"/>
                </a:solidFill>
                <a:effectLst/>
                <a:uLnTx/>
                <a:uFillTx/>
                <a:latin typeface="Calibri" panose="020F0502020204030204"/>
              </a:rPr>
              <a:t>What problems might Yacoub and Tinka face in their new life?</a:t>
            </a:r>
          </a:p>
        </p:txBody>
      </p:sp>
      <p:pic>
        <p:nvPicPr>
          <p:cNvPr id="2" name="Picture Placeholder 10">
            <a:extLst>
              <a:ext uri="{FF2B5EF4-FFF2-40B4-BE49-F238E27FC236}">
                <a16:creationId xmlns:a16="http://schemas.microsoft.com/office/drawing/2014/main" id="{6A2FE7CF-D434-65A3-A9B6-078638AED7C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991510" y="2089899"/>
            <a:ext cx="3841200" cy="3724384"/>
          </a:xfrm>
          <a:prstGeom prst="roundRect">
            <a:avLst>
              <a:gd name="adj" fmla="val 16667"/>
            </a:avLst>
          </a:prstGeom>
        </p:spPr>
      </p:pic>
    </p:spTree>
    <p:extLst>
      <p:ext uri="{BB962C8B-B14F-4D97-AF65-F5344CB8AC3E}">
        <p14:creationId xmlns:p14="http://schemas.microsoft.com/office/powerpoint/2010/main" val="15763276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8251DD-5F20-4D30-8A98-785BBDB2884D}"/>
              </a:ext>
            </a:extLst>
          </p:cNvPr>
          <p:cNvSpPr>
            <a:spLocks noGrp="1"/>
          </p:cNvSpPr>
          <p:nvPr>
            <p:ph type="body" sz="quarter" idx="10"/>
          </p:nvPr>
        </p:nvSpPr>
        <p:spPr>
          <a:xfrm>
            <a:off x="651600" y="2340000"/>
            <a:ext cx="6212663" cy="3038475"/>
          </a:xfrm>
        </p:spPr>
        <p:txBody>
          <a:bodyPr/>
          <a:lstStyle/>
          <a:p>
            <a:pPr marL="0" indent="0">
              <a:spcAft>
                <a:spcPts val="600"/>
              </a:spcAft>
              <a:buNone/>
            </a:pPr>
            <a:r>
              <a:rPr lang="en-AU" b="1" dirty="0"/>
              <a:t>Activity 9: Planning your story</a:t>
            </a:r>
          </a:p>
          <a:p>
            <a:r>
              <a:rPr lang="en-AU" dirty="0"/>
              <a:t>Select the best idea from the class brainstorm. </a:t>
            </a:r>
          </a:p>
          <a:p>
            <a:r>
              <a:rPr lang="en-AU" dirty="0"/>
              <a:t>Flesh out the idea on the </a:t>
            </a:r>
            <a:r>
              <a:rPr lang="en-AU" dirty="0">
                <a:hlinkClick r:id="rId3">
                  <a:extLst>
                    <a:ext uri="{A12FA001-AC4F-418D-AE19-62706E023703}">
                      <ahyp:hlinkClr xmlns:ahyp="http://schemas.microsoft.com/office/drawing/2018/hyperlinkcolor" val="tx"/>
                    </a:ext>
                  </a:extLst>
                </a:hlinkClick>
              </a:rPr>
              <a:t>Narrative Story Graph template</a:t>
            </a:r>
            <a:r>
              <a:rPr lang="en-AU" dirty="0"/>
              <a:t> to create a plan for your sequel.</a:t>
            </a:r>
          </a:p>
          <a:p>
            <a:endParaRPr lang="en-AU" dirty="0"/>
          </a:p>
        </p:txBody>
      </p:sp>
      <p:pic>
        <p:nvPicPr>
          <p:cNvPr id="11" name="Picture 10">
            <a:extLst>
              <a:ext uri="{FF2B5EF4-FFF2-40B4-BE49-F238E27FC236}">
                <a16:creationId xmlns:a16="http://schemas.microsoft.com/office/drawing/2014/main" id="{A08421F4-B837-DC40-BD17-0A70C8F142A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031608" y="2340000"/>
            <a:ext cx="4642601" cy="2837302"/>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13487446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6B397-A444-C00C-61C7-24B76133BBD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51FB6BD-5302-704D-AF11-D3C1DD40BCAA}"/>
              </a:ext>
            </a:extLst>
          </p:cNvPr>
          <p:cNvSpPr>
            <a:spLocks noGrp="1"/>
          </p:cNvSpPr>
          <p:nvPr>
            <p:ph type="body" sz="quarter" idx="11"/>
          </p:nvPr>
        </p:nvSpPr>
        <p:spPr>
          <a:xfrm>
            <a:off x="838799" y="1980000"/>
            <a:ext cx="6552601" cy="3732133"/>
          </a:xfrm>
        </p:spPr>
        <p:txBody>
          <a:bodyPr/>
          <a:lstStyle/>
          <a:p>
            <a:pPr marL="0" indent="0">
              <a:spcAft>
                <a:spcPts val="600"/>
              </a:spcAft>
              <a:buNone/>
            </a:pPr>
            <a:r>
              <a:rPr lang="en-AU" b="1" dirty="0"/>
              <a:t>Activity 10: Drafting a Sizzling Start</a:t>
            </a:r>
          </a:p>
          <a:p>
            <a:r>
              <a:rPr lang="en-AU" dirty="0"/>
              <a:t>Revisit your story graph from </a:t>
            </a:r>
            <a:r>
              <a:rPr lang="en-AU" sz="3200" b="0" u="none" dirty="0">
                <a:latin typeface="+mn-lt"/>
              </a:rPr>
              <a:t>the previous activity.</a:t>
            </a:r>
          </a:p>
          <a:p>
            <a:r>
              <a:rPr lang="en-AU" dirty="0"/>
              <a:t>Write a Sizzling Start for your </a:t>
            </a:r>
            <a:br>
              <a:rPr lang="en-AU" dirty="0"/>
            </a:br>
            <a:r>
              <a:rPr lang="en-AU" dirty="0"/>
              <a:t>story that introduces the </a:t>
            </a:r>
            <a:br>
              <a:rPr lang="en-AU" dirty="0"/>
            </a:br>
            <a:r>
              <a:rPr lang="en-AU" dirty="0"/>
              <a:t>character and setting.</a:t>
            </a:r>
          </a:p>
          <a:p>
            <a:endParaRPr lang="en-AU" dirty="0"/>
          </a:p>
        </p:txBody>
      </p:sp>
      <p:sp>
        <p:nvSpPr>
          <p:cNvPr id="3" name="Rectangle: Rounded Corners 2">
            <a:extLst>
              <a:ext uri="{FF2B5EF4-FFF2-40B4-BE49-F238E27FC236}">
                <a16:creationId xmlns:a16="http://schemas.microsoft.com/office/drawing/2014/main" id="{EA1A3FF4-D524-D7B9-9A51-F6D1FCBF2EA1}"/>
              </a:ext>
            </a:extLst>
          </p:cNvPr>
          <p:cNvSpPr/>
          <p:nvPr/>
        </p:nvSpPr>
        <p:spPr>
          <a:xfrm>
            <a:off x="7389761" y="1907458"/>
            <a:ext cx="3912937" cy="4509011"/>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445185E4-89B7-192E-8C27-E8199917B66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65923" y="2168397"/>
            <a:ext cx="3241192" cy="546167"/>
          </a:xfrm>
          <a:prstGeom prst="rect">
            <a:avLst/>
          </a:prstGeom>
        </p:spPr>
      </p:pic>
      <p:pic>
        <p:nvPicPr>
          <p:cNvPr id="5" name="Picture 4">
            <a:extLst>
              <a:ext uri="{FF2B5EF4-FFF2-40B4-BE49-F238E27FC236}">
                <a16:creationId xmlns:a16="http://schemas.microsoft.com/office/drawing/2014/main" id="{23E898FF-E937-06E2-3340-B776DC744A2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89179" y="2744082"/>
            <a:ext cx="3266577" cy="593923"/>
          </a:xfrm>
          <a:prstGeom prst="rect">
            <a:avLst/>
          </a:prstGeom>
        </p:spPr>
      </p:pic>
      <p:pic>
        <p:nvPicPr>
          <p:cNvPr id="6" name="Picture 5">
            <a:extLst>
              <a:ext uri="{FF2B5EF4-FFF2-40B4-BE49-F238E27FC236}">
                <a16:creationId xmlns:a16="http://schemas.microsoft.com/office/drawing/2014/main" id="{3F478A15-9C7D-D7AB-5244-8320D7B8D5C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89579" y="3367523"/>
            <a:ext cx="3305402" cy="545796"/>
          </a:xfrm>
          <a:prstGeom prst="rect">
            <a:avLst/>
          </a:prstGeom>
        </p:spPr>
      </p:pic>
      <p:pic>
        <p:nvPicPr>
          <p:cNvPr id="7" name="Picture 6">
            <a:extLst>
              <a:ext uri="{FF2B5EF4-FFF2-40B4-BE49-F238E27FC236}">
                <a16:creationId xmlns:a16="http://schemas.microsoft.com/office/drawing/2014/main" id="{AAB91C3D-599B-7CAF-7683-6C191DE4071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789179" y="3942837"/>
            <a:ext cx="3426697" cy="545796"/>
          </a:xfrm>
          <a:prstGeom prst="rect">
            <a:avLst/>
          </a:prstGeom>
        </p:spPr>
      </p:pic>
      <p:pic>
        <p:nvPicPr>
          <p:cNvPr id="8" name="Picture 7">
            <a:extLst>
              <a:ext uri="{FF2B5EF4-FFF2-40B4-BE49-F238E27FC236}">
                <a16:creationId xmlns:a16="http://schemas.microsoft.com/office/drawing/2014/main" id="{19062E92-EA4A-60A9-28E0-713D67E30A2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15832" y="4518151"/>
            <a:ext cx="3332239" cy="545797"/>
          </a:xfrm>
          <a:prstGeom prst="rect">
            <a:avLst/>
          </a:prstGeom>
        </p:spPr>
      </p:pic>
      <p:pic>
        <p:nvPicPr>
          <p:cNvPr id="9" name="Picture 8">
            <a:extLst>
              <a:ext uri="{FF2B5EF4-FFF2-40B4-BE49-F238E27FC236}">
                <a16:creationId xmlns:a16="http://schemas.microsoft.com/office/drawing/2014/main" id="{54D705FC-BF3D-25D8-3AB3-2FFEE4813B2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789179" y="5093464"/>
            <a:ext cx="3387889" cy="545796"/>
          </a:xfrm>
          <a:prstGeom prst="rect">
            <a:avLst/>
          </a:prstGeom>
        </p:spPr>
      </p:pic>
      <p:pic>
        <p:nvPicPr>
          <p:cNvPr id="10" name="Picture 9">
            <a:extLst>
              <a:ext uri="{FF2B5EF4-FFF2-40B4-BE49-F238E27FC236}">
                <a16:creationId xmlns:a16="http://schemas.microsoft.com/office/drawing/2014/main" id="{4E61D64E-EF36-5D6C-D0FD-21C59EC18E8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724100" y="5668778"/>
            <a:ext cx="3214911" cy="545795"/>
          </a:xfrm>
          <a:prstGeom prst="rect">
            <a:avLst/>
          </a:prstGeom>
        </p:spPr>
      </p:pic>
    </p:spTree>
    <p:extLst>
      <p:ext uri="{BB962C8B-B14F-4D97-AF65-F5344CB8AC3E}">
        <p14:creationId xmlns:p14="http://schemas.microsoft.com/office/powerpoint/2010/main" val="1528276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8251DD-5F20-4D30-8A98-785BBDB2884D}"/>
              </a:ext>
            </a:extLst>
          </p:cNvPr>
          <p:cNvSpPr>
            <a:spLocks noGrp="1"/>
          </p:cNvSpPr>
          <p:nvPr>
            <p:ph type="body" sz="quarter" idx="11"/>
          </p:nvPr>
        </p:nvSpPr>
        <p:spPr>
          <a:xfrm>
            <a:off x="838799" y="1980000"/>
            <a:ext cx="4914301" cy="3732133"/>
          </a:xfrm>
        </p:spPr>
        <p:txBody>
          <a:bodyPr/>
          <a:lstStyle/>
          <a:p>
            <a:pPr marL="0" indent="0">
              <a:spcAft>
                <a:spcPts val="600"/>
              </a:spcAft>
              <a:buNone/>
            </a:pPr>
            <a:r>
              <a:rPr lang="en-AU" b="1" dirty="0"/>
              <a:t>Activity 11: Building tension</a:t>
            </a:r>
          </a:p>
          <a:p>
            <a:r>
              <a:rPr lang="en-AU" dirty="0"/>
              <a:t>Revisit your story graph.</a:t>
            </a:r>
          </a:p>
          <a:p>
            <a:r>
              <a:rPr lang="en-AU" dirty="0"/>
              <a:t>Write a paragraph for each tension scene – the pebble, the rock and the boulder. </a:t>
            </a:r>
          </a:p>
          <a:p>
            <a:endParaRPr lang="en-AU" dirty="0"/>
          </a:p>
        </p:txBody>
      </p:sp>
      <p:grpSp>
        <p:nvGrpSpPr>
          <p:cNvPr id="11" name="Group 10">
            <a:extLst>
              <a:ext uri="{FF2B5EF4-FFF2-40B4-BE49-F238E27FC236}">
                <a16:creationId xmlns:a16="http://schemas.microsoft.com/office/drawing/2014/main" id="{37643AE3-A4B5-2371-CB4D-E85082553B78}"/>
              </a:ext>
            </a:extLst>
          </p:cNvPr>
          <p:cNvGrpSpPr/>
          <p:nvPr/>
        </p:nvGrpSpPr>
        <p:grpSpPr>
          <a:xfrm>
            <a:off x="5798166" y="2052382"/>
            <a:ext cx="1161544" cy="810213"/>
            <a:chOff x="360000" y="3122870"/>
            <a:chExt cx="1543050" cy="1076325"/>
          </a:xfrm>
        </p:grpSpPr>
        <p:pic>
          <p:nvPicPr>
            <p:cNvPr id="12" name="Graphic 11">
              <a:extLst>
                <a:ext uri="{FF2B5EF4-FFF2-40B4-BE49-F238E27FC236}">
                  <a16:creationId xmlns:a16="http://schemas.microsoft.com/office/drawing/2014/main" id="{52464972-91C0-1AAF-DAFE-2E00292FD8A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60000" y="3122870"/>
              <a:ext cx="1543050" cy="1076325"/>
            </a:xfrm>
            <a:prstGeom prst="rect">
              <a:avLst/>
            </a:prstGeom>
            <a:effectLst>
              <a:outerShdw blurRad="50800" dist="38100" dir="2700000" algn="tl" rotWithShape="0">
                <a:prstClr val="black">
                  <a:alpha val="40000"/>
                </a:prstClr>
              </a:outerShdw>
            </a:effectLst>
          </p:spPr>
        </p:pic>
        <p:sp>
          <p:nvSpPr>
            <p:cNvPr id="13" name="TextBox 12">
              <a:extLst>
                <a:ext uri="{FF2B5EF4-FFF2-40B4-BE49-F238E27FC236}">
                  <a16:creationId xmlns:a16="http://schemas.microsoft.com/office/drawing/2014/main" id="{A703BFC0-1E11-EF0F-3E65-B2A8A2376EB4}"/>
                </a:ext>
              </a:extLst>
            </p:cNvPr>
            <p:cNvSpPr txBox="1"/>
            <p:nvPr/>
          </p:nvSpPr>
          <p:spPr>
            <a:xfrm>
              <a:off x="553676" y="3602386"/>
              <a:ext cx="1155700" cy="490638"/>
            </a:xfrm>
            <a:prstGeom prst="rect">
              <a:avLst/>
            </a:prstGeom>
            <a:noFill/>
            <a:effectLst>
              <a:outerShdw blurRad="50800" dist="38100" dir="2700000" algn="tl"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Pebble</a:t>
              </a:r>
              <a:endParaRPr kumimoji="0" lang="en-AU"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4" name="Group 13">
            <a:extLst>
              <a:ext uri="{FF2B5EF4-FFF2-40B4-BE49-F238E27FC236}">
                <a16:creationId xmlns:a16="http://schemas.microsoft.com/office/drawing/2014/main" id="{B1FCFF8E-3396-5355-261A-7B06A73C51F2}"/>
              </a:ext>
            </a:extLst>
          </p:cNvPr>
          <p:cNvGrpSpPr/>
          <p:nvPr/>
        </p:nvGrpSpPr>
        <p:grpSpPr>
          <a:xfrm>
            <a:off x="6569990" y="2937918"/>
            <a:ext cx="2243977" cy="1247988"/>
            <a:chOff x="2634051" y="3490719"/>
            <a:chExt cx="2929043" cy="1628987"/>
          </a:xfrm>
        </p:grpSpPr>
        <p:pic>
          <p:nvPicPr>
            <p:cNvPr id="15" name="Graphic 14">
              <a:extLst>
                <a:ext uri="{FF2B5EF4-FFF2-40B4-BE49-F238E27FC236}">
                  <a16:creationId xmlns:a16="http://schemas.microsoft.com/office/drawing/2014/main" id="{CF08DE85-7B8F-9B74-B00E-10FE02AC69C1}"/>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634051" y="3490719"/>
              <a:ext cx="2929043" cy="1628987"/>
            </a:xfrm>
            <a:prstGeom prst="rect">
              <a:avLst/>
            </a:prstGeom>
            <a:effectLst>
              <a:outerShdw blurRad="50800" dist="38100" dir="2700000" algn="tl" rotWithShape="0">
                <a:prstClr val="black">
                  <a:alpha val="40000"/>
                </a:prstClr>
              </a:outerShdw>
            </a:effectLst>
          </p:spPr>
        </p:pic>
        <p:sp>
          <p:nvSpPr>
            <p:cNvPr id="16" name="TextBox 15">
              <a:extLst>
                <a:ext uri="{FF2B5EF4-FFF2-40B4-BE49-F238E27FC236}">
                  <a16:creationId xmlns:a16="http://schemas.microsoft.com/office/drawing/2014/main" id="{F14E177A-60E2-5ED3-77BE-A3900333EEBE}"/>
                </a:ext>
              </a:extLst>
            </p:cNvPr>
            <p:cNvSpPr txBox="1"/>
            <p:nvPr/>
          </p:nvSpPr>
          <p:spPr>
            <a:xfrm>
              <a:off x="3520722" y="4012823"/>
              <a:ext cx="1155699" cy="602607"/>
            </a:xfrm>
            <a:prstGeom prst="rect">
              <a:avLst/>
            </a:prstGeom>
            <a:noFill/>
            <a:effectLst>
              <a:outerShdw blurRad="50800" dist="38100" dir="2700000" algn="tl"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Rock</a:t>
              </a:r>
              <a:endParaRPr kumimoji="0" lang="en-AU" sz="2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7" name="Group 16">
            <a:extLst>
              <a:ext uri="{FF2B5EF4-FFF2-40B4-BE49-F238E27FC236}">
                <a16:creationId xmlns:a16="http://schemas.microsoft.com/office/drawing/2014/main" id="{A8E084A9-E40F-F017-93C2-B895D74B257E}"/>
              </a:ext>
            </a:extLst>
          </p:cNvPr>
          <p:cNvGrpSpPr/>
          <p:nvPr/>
        </p:nvGrpSpPr>
        <p:grpSpPr>
          <a:xfrm>
            <a:off x="8636167" y="3625412"/>
            <a:ext cx="3170152" cy="3038476"/>
            <a:chOff x="6807202" y="1785055"/>
            <a:chExt cx="5181598" cy="4929715"/>
          </a:xfrm>
        </p:grpSpPr>
        <p:pic>
          <p:nvPicPr>
            <p:cNvPr id="18" name="Graphic 17">
              <a:extLst>
                <a:ext uri="{FF2B5EF4-FFF2-40B4-BE49-F238E27FC236}">
                  <a16:creationId xmlns:a16="http://schemas.microsoft.com/office/drawing/2014/main" id="{F6E2AEA4-C4B9-1AAC-64F5-D1EBCBCA1CAC}"/>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807202" y="1785055"/>
              <a:ext cx="5181598" cy="4929715"/>
            </a:xfrm>
            <a:prstGeom prst="rect">
              <a:avLst/>
            </a:prstGeom>
            <a:effectLst>
              <a:outerShdw blurRad="50800" dist="38100" dir="2700000" algn="tl" rotWithShape="0">
                <a:prstClr val="black">
                  <a:alpha val="40000"/>
                </a:prstClr>
              </a:outerShdw>
            </a:effectLst>
          </p:spPr>
        </p:pic>
        <p:sp>
          <p:nvSpPr>
            <p:cNvPr id="19" name="TextBox 18">
              <a:extLst>
                <a:ext uri="{FF2B5EF4-FFF2-40B4-BE49-F238E27FC236}">
                  <a16:creationId xmlns:a16="http://schemas.microsoft.com/office/drawing/2014/main" id="{6F38D755-E200-E6EE-C8AD-C1C5E0729C4C}"/>
                </a:ext>
              </a:extLst>
            </p:cNvPr>
            <p:cNvSpPr txBox="1"/>
            <p:nvPr/>
          </p:nvSpPr>
          <p:spPr>
            <a:xfrm>
              <a:off x="7961087" y="3834413"/>
              <a:ext cx="2873827" cy="1048627"/>
            </a:xfrm>
            <a:prstGeom prst="rect">
              <a:avLst/>
            </a:prstGeom>
            <a:noFill/>
            <a:effectLst>
              <a:outerShdw blurRad="50800" dist="38100" dir="2700000" algn="tl"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Boulder</a:t>
              </a:r>
              <a:endParaRPr kumimoji="0" lang="en-AU" sz="3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9332124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8251DD-5F20-4D30-8A98-785BBDB2884D}"/>
              </a:ext>
            </a:extLst>
          </p:cNvPr>
          <p:cNvSpPr>
            <a:spLocks noGrp="1"/>
          </p:cNvSpPr>
          <p:nvPr>
            <p:ph type="body" sz="quarter" idx="11"/>
          </p:nvPr>
        </p:nvSpPr>
        <p:spPr>
          <a:xfrm>
            <a:off x="838799" y="1980000"/>
            <a:ext cx="6639239" cy="3732133"/>
          </a:xfrm>
        </p:spPr>
        <p:txBody>
          <a:bodyPr/>
          <a:lstStyle/>
          <a:p>
            <a:pPr marL="0" indent="0">
              <a:spcAft>
                <a:spcPts val="600"/>
              </a:spcAft>
              <a:buNone/>
            </a:pPr>
            <a:r>
              <a:rPr lang="en-AU" b="1" dirty="0"/>
              <a:t>Activity 12: Drafting an ending</a:t>
            </a:r>
          </a:p>
          <a:p>
            <a:r>
              <a:rPr lang="en-AU" dirty="0"/>
              <a:t>Revisit your story graph.</a:t>
            </a:r>
          </a:p>
          <a:p>
            <a:r>
              <a:rPr lang="en-AU" dirty="0"/>
              <a:t>Write an Exciting Ending that links back to the beginning.</a:t>
            </a:r>
          </a:p>
          <a:p>
            <a:r>
              <a:rPr lang="en-AU" dirty="0"/>
              <a:t>Remember to include an action climax and an emotional resolution.</a:t>
            </a:r>
          </a:p>
          <a:p>
            <a:endParaRPr lang="en-AU" dirty="0"/>
          </a:p>
        </p:txBody>
      </p:sp>
      <p:pic>
        <p:nvPicPr>
          <p:cNvPr id="3" name="Picture Placeholder 2">
            <a:extLst>
              <a:ext uri="{FF2B5EF4-FFF2-40B4-BE49-F238E27FC236}">
                <a16:creationId xmlns:a16="http://schemas.microsoft.com/office/drawing/2014/main" id="{BA06B58E-EE69-E9DF-BD6E-62ED63BA7D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875" b="-8139"/>
          <a:stretch/>
        </p:blipFill>
        <p:spPr>
          <a:xfrm>
            <a:off x="7592758" y="2089899"/>
            <a:ext cx="3841200" cy="3724384"/>
          </a:xfrm>
          <a:prstGeom prst="roundRect">
            <a:avLst>
              <a:gd name="adj" fmla="val 16667"/>
            </a:avLst>
          </a:prstGeom>
          <a:solidFill>
            <a:schemeClr val="bg1"/>
          </a:solidFill>
        </p:spPr>
      </p:pic>
    </p:spTree>
    <p:extLst>
      <p:ext uri="{BB962C8B-B14F-4D97-AF65-F5344CB8AC3E}">
        <p14:creationId xmlns:p14="http://schemas.microsoft.com/office/powerpoint/2010/main" val="14703231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12419-EBF0-E5B4-72EC-E56E1D497927}"/>
            </a:ext>
          </a:extLst>
        </p:cNvPr>
        <p:cNvGrpSpPr/>
        <p:nvPr/>
      </p:nvGrpSpPr>
      <p:grpSpPr>
        <a:xfrm>
          <a:off x="0" y="0"/>
          <a:ext cx="0" cy="0"/>
          <a:chOff x="0" y="0"/>
          <a:chExt cx="0" cy="0"/>
        </a:xfrm>
      </p:grpSpPr>
    </p:spTree>
    <p:extLst>
      <p:ext uri="{BB962C8B-B14F-4D97-AF65-F5344CB8AC3E}">
        <p14:creationId xmlns:p14="http://schemas.microsoft.com/office/powerpoint/2010/main" val="23533697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1154B6D8-CB31-4782-B22F-3D41BC14377E}"/>
              </a:ext>
            </a:extLst>
          </p:cNvPr>
          <p:cNvSpPr>
            <a:spLocks noGrp="1"/>
          </p:cNvSpPr>
          <p:nvPr>
            <p:ph type="body" sz="quarter" idx="11"/>
          </p:nvPr>
        </p:nvSpPr>
        <p:spPr/>
        <p:txBody>
          <a:bodyPr/>
          <a:lstStyle/>
          <a:p>
            <a:pPr marL="0" indent="0">
              <a:buNone/>
            </a:pPr>
            <a:r>
              <a:rPr lang="en-US" dirty="0"/>
              <a:t>What makes a great narrative text?</a:t>
            </a:r>
          </a:p>
          <a:p>
            <a:pPr marL="0" indent="0">
              <a:buNone/>
            </a:pPr>
            <a:r>
              <a:rPr lang="en-US" dirty="0"/>
              <a:t>Think about what you have learnt from </a:t>
            </a:r>
            <a:r>
              <a:rPr lang="en-US" i="1" dirty="0"/>
              <a:t>The Truck Cat</a:t>
            </a:r>
            <a:r>
              <a:rPr lang="en-US" dirty="0"/>
              <a:t> and the activities in the unit. </a:t>
            </a:r>
          </a:p>
          <a:p>
            <a:pPr marL="0" indent="0">
              <a:buNone/>
            </a:pPr>
            <a:r>
              <a:rPr lang="en-US" dirty="0"/>
              <a:t>Create a list of success criteria.</a:t>
            </a:r>
          </a:p>
          <a:p>
            <a:pPr marL="0" indent="0">
              <a:buNone/>
            </a:pPr>
            <a:endParaRPr lang="en-AU" dirty="0"/>
          </a:p>
        </p:txBody>
      </p:sp>
      <p:pic>
        <p:nvPicPr>
          <p:cNvPr id="4" name="Picture Placeholder 7" descr="A notepad with a pencil on it&#10;&#10;Description automatically generated">
            <a:extLst>
              <a:ext uri="{FF2B5EF4-FFF2-40B4-BE49-F238E27FC236}">
                <a16:creationId xmlns:a16="http://schemas.microsoft.com/office/drawing/2014/main" id="{1B129E49-936F-EE30-A9E8-32781009FF8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920000" y="2339999"/>
            <a:ext cx="3475037" cy="3322614"/>
          </a:xfrm>
          <a:prstGeom prst="roundRect">
            <a:avLst/>
          </a:prstGeom>
        </p:spPr>
      </p:pic>
      <p:sp>
        <p:nvSpPr>
          <p:cNvPr id="5" name="TextBox 4">
            <a:extLst>
              <a:ext uri="{FF2B5EF4-FFF2-40B4-BE49-F238E27FC236}">
                <a16:creationId xmlns:a16="http://schemas.microsoft.com/office/drawing/2014/main" id="{D0B3AE07-E3EF-2C43-839E-FAA63688E217}"/>
              </a:ext>
            </a:extLst>
          </p:cNvPr>
          <p:cNvSpPr txBox="1"/>
          <p:nvPr/>
        </p:nvSpPr>
        <p:spPr>
          <a:xfrm>
            <a:off x="8496300" y="3309257"/>
            <a:ext cx="2781300" cy="1354217"/>
          </a:xfrm>
          <a:prstGeom prst="rect">
            <a:avLst/>
          </a:prstGeom>
          <a:noFill/>
        </p:spPr>
        <p:txBody>
          <a:bodyPr wrap="square" rtlCol="0">
            <a:spAutoFit/>
          </a:bodyPr>
          <a:lstStyle/>
          <a:p>
            <a:pPr>
              <a:spcAft>
                <a:spcPts val="1200"/>
              </a:spcAft>
            </a:pPr>
            <a:r>
              <a:rPr lang="en-AU" dirty="0"/>
              <a:t>Grab the reader’s attention with a Sizzling Start</a:t>
            </a:r>
          </a:p>
          <a:p>
            <a:pPr>
              <a:spcAft>
                <a:spcPts val="1200"/>
              </a:spcAft>
            </a:pPr>
            <a:r>
              <a:rPr lang="en-AU" dirty="0"/>
              <a:t>Build tension with a series of problems that escalate</a:t>
            </a:r>
          </a:p>
        </p:txBody>
      </p:sp>
    </p:spTree>
    <p:extLst>
      <p:ext uri="{BB962C8B-B14F-4D97-AF65-F5344CB8AC3E}">
        <p14:creationId xmlns:p14="http://schemas.microsoft.com/office/powerpoint/2010/main" val="2173234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ADC540-F642-4153-8B60-077138E02181}"/>
              </a:ext>
            </a:extLst>
          </p:cNvPr>
          <p:cNvSpPr>
            <a:spLocks noGrp="1"/>
          </p:cNvSpPr>
          <p:nvPr>
            <p:ph type="body" sz="quarter" idx="10"/>
          </p:nvPr>
        </p:nvSpPr>
        <p:spPr>
          <a:xfrm>
            <a:off x="5760000" y="2340000"/>
            <a:ext cx="5413216" cy="3038475"/>
          </a:xfrm>
        </p:spPr>
        <p:txBody>
          <a:bodyPr/>
          <a:lstStyle/>
          <a:p>
            <a:pPr marL="0" indent="0">
              <a:buNone/>
            </a:pPr>
            <a:r>
              <a:rPr lang="en-AU" b="1" dirty="0"/>
              <a:t>Activity 13: Peer feedback</a:t>
            </a:r>
          </a:p>
          <a:p>
            <a:pPr marL="0" indent="0">
              <a:buNone/>
            </a:pPr>
            <a:r>
              <a:rPr lang="en-AU" dirty="0"/>
              <a:t>Share your draft with a partner and use the </a:t>
            </a:r>
            <a:r>
              <a:rPr lang="en-AU" dirty="0">
                <a:hlinkClick r:id="rId3">
                  <a:extLst>
                    <a:ext uri="{A12FA001-AC4F-418D-AE19-62706E023703}">
                      <ahyp:hlinkClr xmlns:ahyp="http://schemas.microsoft.com/office/drawing/2018/hyperlinkcolor" val="tx"/>
                    </a:ext>
                  </a:extLst>
                </a:hlinkClick>
              </a:rPr>
              <a:t>Feedback Bun template</a:t>
            </a:r>
            <a:r>
              <a:rPr lang="en-AU" dirty="0"/>
              <a:t> to identify what could be improved.</a:t>
            </a:r>
            <a:br>
              <a:rPr lang="en-AU" dirty="0"/>
            </a:br>
            <a:endParaRPr lang="en-AU" dirty="0"/>
          </a:p>
          <a:p>
            <a:pPr marL="0" indent="0">
              <a:buNone/>
            </a:pPr>
            <a:endParaRPr lang="en-AU" dirty="0"/>
          </a:p>
        </p:txBody>
      </p:sp>
      <p:pic>
        <p:nvPicPr>
          <p:cNvPr id="3" name="Picture 2">
            <a:extLst>
              <a:ext uri="{FF2B5EF4-FFF2-40B4-BE49-F238E27FC236}">
                <a16:creationId xmlns:a16="http://schemas.microsoft.com/office/drawing/2014/main" id="{E29FBA66-C946-5B5D-1C0E-017F9394E1C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40000" y="2440800"/>
            <a:ext cx="4932585" cy="3288390"/>
          </a:xfrm>
          <a:prstGeom prst="roundRect">
            <a:avLst>
              <a:gd name="adj" fmla="val 8594"/>
            </a:avLst>
          </a:prstGeom>
          <a:solidFill>
            <a:schemeClr val="bg1"/>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3255465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9C93AFC-22BD-4186-8C78-D5F53C3AD061}"/>
              </a:ext>
            </a:extLst>
          </p:cNvPr>
          <p:cNvSpPr>
            <a:spLocks noGrp="1"/>
          </p:cNvSpPr>
          <p:nvPr>
            <p:ph type="body" sz="quarter" idx="10"/>
          </p:nvPr>
        </p:nvSpPr>
        <p:spPr/>
        <p:txBody>
          <a:bodyPr/>
          <a:lstStyle/>
          <a:p>
            <a:pPr marL="0" indent="0">
              <a:buNone/>
            </a:pPr>
            <a:r>
              <a:rPr lang="en-AU" sz="3200" dirty="0"/>
              <a:t>Review the structure and features of a narrative text:</a:t>
            </a:r>
          </a:p>
          <a:p>
            <a:pPr>
              <a:spcAft>
                <a:spcPts val="600"/>
              </a:spcAft>
            </a:pPr>
            <a:r>
              <a:rPr lang="en-AU" dirty="0"/>
              <a:t>Sizzling Start</a:t>
            </a:r>
          </a:p>
          <a:p>
            <a:pPr>
              <a:spcAft>
                <a:spcPts val="600"/>
              </a:spcAft>
            </a:pPr>
            <a:r>
              <a:rPr lang="en-AU" dirty="0"/>
              <a:t>A series of problems or events</a:t>
            </a:r>
          </a:p>
          <a:p>
            <a:pPr>
              <a:spcAft>
                <a:spcPts val="600"/>
              </a:spcAft>
            </a:pPr>
            <a:r>
              <a:rPr lang="en-AU" dirty="0"/>
              <a:t>Exciting Ending</a:t>
            </a:r>
          </a:p>
          <a:p>
            <a:pPr>
              <a:spcAft>
                <a:spcPts val="600"/>
              </a:spcAft>
            </a:pPr>
            <a:r>
              <a:rPr lang="en-AU" dirty="0"/>
              <a:t>Characters and settings</a:t>
            </a:r>
          </a:p>
          <a:p>
            <a:endParaRPr lang="en-AU" dirty="0"/>
          </a:p>
        </p:txBody>
      </p:sp>
    </p:spTree>
    <p:extLst>
      <p:ext uri="{BB962C8B-B14F-4D97-AF65-F5344CB8AC3E}">
        <p14:creationId xmlns:p14="http://schemas.microsoft.com/office/powerpoint/2010/main" val="7459581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8251DD-5F20-4D30-8A98-785BBDB2884D}"/>
              </a:ext>
            </a:extLst>
          </p:cNvPr>
          <p:cNvSpPr>
            <a:spLocks noGrp="1"/>
          </p:cNvSpPr>
          <p:nvPr>
            <p:ph type="body" sz="quarter" idx="11"/>
          </p:nvPr>
        </p:nvSpPr>
        <p:spPr>
          <a:xfrm>
            <a:off x="838799" y="1980000"/>
            <a:ext cx="6412901" cy="3732133"/>
          </a:xfrm>
        </p:spPr>
        <p:txBody>
          <a:bodyPr/>
          <a:lstStyle/>
          <a:p>
            <a:pPr marL="0" indent="0">
              <a:spcAft>
                <a:spcPts val="600"/>
              </a:spcAft>
              <a:buNone/>
            </a:pPr>
            <a:r>
              <a:rPr lang="en-AU" b="1" dirty="0"/>
              <a:t>Activity 14: Redraft your work</a:t>
            </a:r>
          </a:p>
          <a:p>
            <a:r>
              <a:rPr lang="en-AU" dirty="0"/>
              <a:t>Use the feedback from your partner to redraft your story.</a:t>
            </a:r>
          </a:p>
          <a:p>
            <a:r>
              <a:rPr lang="en-AU" dirty="0"/>
              <a:t>What needs to be cut, moved </a:t>
            </a:r>
            <a:br>
              <a:rPr lang="en-AU" dirty="0"/>
            </a:br>
            <a:r>
              <a:rPr lang="en-AU" dirty="0"/>
              <a:t>or rewritten to improve the flow </a:t>
            </a:r>
            <a:br>
              <a:rPr lang="en-AU" dirty="0"/>
            </a:br>
            <a:r>
              <a:rPr lang="en-AU" dirty="0"/>
              <a:t>of the text?</a:t>
            </a:r>
          </a:p>
          <a:p>
            <a:endParaRPr lang="en-AU" dirty="0"/>
          </a:p>
        </p:txBody>
      </p:sp>
      <p:pic>
        <p:nvPicPr>
          <p:cNvPr id="1026" name="Picture 2">
            <a:extLst>
              <a:ext uri="{FF2B5EF4-FFF2-40B4-BE49-F238E27FC236}">
                <a16:creationId xmlns:a16="http://schemas.microsoft.com/office/drawing/2014/main" id="{7FCD22A7-8AE8-CA84-566B-250C3E062AA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746999" y="1866066"/>
            <a:ext cx="2580417" cy="396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58226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8251DD-5F20-4D30-8A98-785BBDB2884D}"/>
              </a:ext>
            </a:extLst>
          </p:cNvPr>
          <p:cNvSpPr>
            <a:spLocks noGrp="1"/>
          </p:cNvSpPr>
          <p:nvPr>
            <p:ph type="body" sz="quarter" idx="11"/>
          </p:nvPr>
        </p:nvSpPr>
        <p:spPr>
          <a:xfrm>
            <a:off x="838799" y="1980000"/>
            <a:ext cx="6946301" cy="3732133"/>
          </a:xfrm>
        </p:spPr>
        <p:txBody>
          <a:bodyPr/>
          <a:lstStyle/>
          <a:p>
            <a:pPr marL="0" indent="0">
              <a:spcAft>
                <a:spcPts val="600"/>
              </a:spcAft>
              <a:buNone/>
            </a:pPr>
            <a:r>
              <a:rPr lang="en-AU" b="1" dirty="0"/>
              <a:t>Activity 15: Edit and publish your work</a:t>
            </a:r>
          </a:p>
          <a:p>
            <a:r>
              <a:rPr lang="en-AU" dirty="0"/>
              <a:t>Now do a </a:t>
            </a:r>
            <a:r>
              <a:rPr lang="en-US" dirty="0"/>
              <a:t>final check for errors and inconsistencies in spelling, grammar and punctuation.</a:t>
            </a:r>
          </a:p>
          <a:p>
            <a:r>
              <a:rPr lang="en-AU" dirty="0"/>
              <a:t>Once you are happy, you can publish your narrative text.</a:t>
            </a:r>
          </a:p>
          <a:p>
            <a:endParaRPr lang="en-AU" dirty="0"/>
          </a:p>
        </p:txBody>
      </p:sp>
      <p:pic>
        <p:nvPicPr>
          <p:cNvPr id="3" name="Picture 2">
            <a:extLst>
              <a:ext uri="{FF2B5EF4-FFF2-40B4-BE49-F238E27FC236}">
                <a16:creationId xmlns:a16="http://schemas.microsoft.com/office/drawing/2014/main" id="{6F7856F7-E7A4-6AE1-D48F-DFF4A54E79F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746999" y="1866066"/>
            <a:ext cx="2580417" cy="396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16955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CF6C969-CE93-3F88-E183-FA8DFAC6BD97}"/>
              </a:ext>
            </a:extLst>
          </p:cNvPr>
          <p:cNvSpPr>
            <a:spLocks noGrp="1"/>
          </p:cNvSpPr>
          <p:nvPr>
            <p:ph type="body" sz="quarter" idx="11"/>
          </p:nvPr>
        </p:nvSpPr>
        <p:spPr/>
        <p:txBody>
          <a:bodyPr/>
          <a:lstStyle/>
          <a:p>
            <a:pPr>
              <a:lnSpc>
                <a:spcPct val="115000"/>
              </a:lnSpc>
            </a:pPr>
            <a:r>
              <a:rPr lang="en-AU" sz="2800" dirty="0"/>
              <a:t>Understand the structure and features of a narrative text.</a:t>
            </a:r>
          </a:p>
          <a:p>
            <a:pPr>
              <a:lnSpc>
                <a:spcPct val="115000"/>
              </a:lnSpc>
            </a:pPr>
            <a:r>
              <a:rPr lang="en-AU" sz="2800" dirty="0"/>
              <a:t>Know how to analyse the techniques the author has used.</a:t>
            </a:r>
          </a:p>
          <a:p>
            <a:pPr>
              <a:lnSpc>
                <a:spcPct val="115000"/>
              </a:lnSpc>
            </a:pPr>
            <a:r>
              <a:rPr lang="en-AU" sz="2800" dirty="0"/>
              <a:t>Be able to plan, draft and revise your own story.</a:t>
            </a:r>
          </a:p>
        </p:txBody>
      </p:sp>
    </p:spTree>
    <p:extLst>
      <p:ext uri="{BB962C8B-B14F-4D97-AF65-F5344CB8AC3E}">
        <p14:creationId xmlns:p14="http://schemas.microsoft.com/office/powerpoint/2010/main" val="4629896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6115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99A24-7D1C-AA7C-6E87-D9B4940C9FBA}"/>
            </a:ext>
          </a:extLst>
        </p:cNvPr>
        <p:cNvGrpSpPr/>
        <p:nvPr/>
      </p:nvGrpSpPr>
      <p:grpSpPr>
        <a:xfrm>
          <a:off x="0" y="0"/>
          <a:ext cx="0" cy="0"/>
          <a:chOff x="0" y="0"/>
          <a:chExt cx="0" cy="0"/>
        </a:xfrm>
      </p:grpSpPr>
    </p:spTree>
    <p:extLst>
      <p:ext uri="{BB962C8B-B14F-4D97-AF65-F5344CB8AC3E}">
        <p14:creationId xmlns:p14="http://schemas.microsoft.com/office/powerpoint/2010/main" val="6761063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D0E44C-E3AD-FB60-877F-123FE0A180AC}"/>
            </a:ext>
          </a:extLst>
        </p:cNvPr>
        <p:cNvGrpSpPr/>
        <p:nvPr/>
      </p:nvGrpSpPr>
      <p:grpSpPr>
        <a:xfrm>
          <a:off x="0" y="0"/>
          <a:ext cx="0" cy="0"/>
          <a:chOff x="0" y="0"/>
          <a:chExt cx="0" cy="0"/>
        </a:xfrm>
      </p:grpSpPr>
      <p:pic>
        <p:nvPicPr>
          <p:cNvPr id="5" name="Picture Placeholder 4" descr="A person feeding a cat&#10;&#10;AI-generated content may be incorrect.">
            <a:extLst>
              <a:ext uri="{FF2B5EF4-FFF2-40B4-BE49-F238E27FC236}">
                <a16:creationId xmlns:a16="http://schemas.microsoft.com/office/drawing/2014/main" id="{20382BF9-80DE-0368-CBA1-B7583212D0CE}"/>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p:blipFill>
        <p:spPr>
          <a:xfrm>
            <a:off x="7560000" y="2195513"/>
            <a:ext cx="3860163" cy="3384550"/>
          </a:xfrm>
        </p:spPr>
      </p:pic>
      <p:sp>
        <p:nvSpPr>
          <p:cNvPr id="2" name="Text Placeholder 1">
            <a:extLst>
              <a:ext uri="{FF2B5EF4-FFF2-40B4-BE49-F238E27FC236}">
                <a16:creationId xmlns:a16="http://schemas.microsoft.com/office/drawing/2014/main" id="{0139A4CD-DC4A-0FDC-613E-067732D2EF97}"/>
              </a:ext>
            </a:extLst>
          </p:cNvPr>
          <p:cNvSpPr>
            <a:spLocks noGrp="1"/>
          </p:cNvSpPr>
          <p:nvPr>
            <p:ph type="body" sz="quarter" idx="11"/>
          </p:nvPr>
        </p:nvSpPr>
        <p:spPr/>
        <p:txBody>
          <a:bodyPr/>
          <a:lstStyle/>
          <a:p>
            <a:pPr marL="0" indent="0">
              <a:buNone/>
            </a:pPr>
            <a:r>
              <a:rPr lang="en-AU" dirty="0"/>
              <a:t>Look at the front cover and the title page. Let’s discuss:</a:t>
            </a:r>
          </a:p>
          <a:p>
            <a:r>
              <a:rPr lang="en-AU" dirty="0"/>
              <a:t>the characters</a:t>
            </a:r>
          </a:p>
          <a:p>
            <a:r>
              <a:rPr lang="en-AU" dirty="0"/>
              <a:t>the setting</a:t>
            </a:r>
          </a:p>
          <a:p>
            <a:r>
              <a:rPr lang="en-AU" dirty="0"/>
              <a:t>what the story might be about.</a:t>
            </a:r>
          </a:p>
          <a:p>
            <a:pPr marL="0" indent="0">
              <a:buNone/>
            </a:pPr>
            <a:endParaRPr lang="en-AU" dirty="0"/>
          </a:p>
        </p:txBody>
      </p:sp>
    </p:spTree>
    <p:extLst>
      <p:ext uri="{BB962C8B-B14F-4D97-AF65-F5344CB8AC3E}">
        <p14:creationId xmlns:p14="http://schemas.microsoft.com/office/powerpoint/2010/main" val="2177427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BEFCF-99FE-F568-7D52-8B165D7523F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94381C41-1F80-3F4E-2415-808C270F0ADA}"/>
              </a:ext>
            </a:extLst>
          </p:cNvPr>
          <p:cNvSpPr>
            <a:spLocks noGrp="1"/>
          </p:cNvSpPr>
          <p:nvPr>
            <p:ph type="body" sz="quarter" idx="10"/>
          </p:nvPr>
        </p:nvSpPr>
        <p:spPr>
          <a:xfrm>
            <a:off x="651600" y="2340000"/>
            <a:ext cx="6613496" cy="3146400"/>
          </a:xfrm>
        </p:spPr>
        <p:txBody>
          <a:bodyPr/>
          <a:lstStyle/>
          <a:p>
            <a:pPr marL="0" indent="0">
              <a:buNone/>
            </a:pPr>
            <a:r>
              <a:rPr lang="en-AU" b="1" dirty="0"/>
              <a:t>Activity 1: Plotting the story</a:t>
            </a:r>
          </a:p>
          <a:p>
            <a:r>
              <a:rPr lang="en-AU" dirty="0"/>
              <a:t>Discuss what happened in the story.</a:t>
            </a:r>
          </a:p>
          <a:p>
            <a:r>
              <a:rPr lang="en-AU" dirty="0"/>
              <a:t>Plot the main ideas and events on the </a:t>
            </a:r>
            <a:r>
              <a:rPr lang="en-AU" dirty="0">
                <a:hlinkClick r:id="rId3">
                  <a:extLst>
                    <a:ext uri="{A12FA001-AC4F-418D-AE19-62706E023703}">
                      <ahyp:hlinkClr xmlns:ahyp="http://schemas.microsoft.com/office/drawing/2018/hyperlinkcolor" val="tx"/>
                    </a:ext>
                  </a:extLst>
                </a:hlinkClick>
              </a:rPr>
              <a:t>Narrative Story Graph</a:t>
            </a:r>
            <a:r>
              <a:rPr lang="en-AU" dirty="0"/>
              <a:t> template.</a:t>
            </a:r>
          </a:p>
          <a:p>
            <a:r>
              <a:rPr lang="en-AU" dirty="0"/>
              <a:t>How did the story compare to the class predictions?</a:t>
            </a:r>
          </a:p>
          <a:p>
            <a:endParaRPr lang="en-AU" dirty="0"/>
          </a:p>
          <a:p>
            <a:pPr marL="0" indent="0">
              <a:buNone/>
            </a:pPr>
            <a:endParaRPr lang="en-AU" dirty="0"/>
          </a:p>
        </p:txBody>
      </p:sp>
      <p:pic>
        <p:nvPicPr>
          <p:cNvPr id="4" name="Picture 3">
            <a:extLst>
              <a:ext uri="{FF2B5EF4-FFF2-40B4-BE49-F238E27FC236}">
                <a16:creationId xmlns:a16="http://schemas.microsoft.com/office/drawing/2014/main" id="{5E915059-2B6F-5A2B-C558-B0A34FFD055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406951" y="2340000"/>
            <a:ext cx="4267042" cy="2607781"/>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4284509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diagram of a truck cat&#10;&#10;AI-generated content may be incorrect.">
            <a:extLst>
              <a:ext uri="{FF2B5EF4-FFF2-40B4-BE49-F238E27FC236}">
                <a16:creationId xmlns:a16="http://schemas.microsoft.com/office/drawing/2014/main" id="{F5FA82D6-8AA3-FAC9-6965-AEB86A90D9F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92652" y="324111"/>
            <a:ext cx="10406696" cy="6209778"/>
          </a:xfrm>
          <a:prstGeom prst="rect">
            <a:avLst/>
          </a:prstGeom>
        </p:spPr>
      </p:pic>
    </p:spTree>
    <p:extLst>
      <p:ext uri="{BB962C8B-B14F-4D97-AF65-F5344CB8AC3E}">
        <p14:creationId xmlns:p14="http://schemas.microsoft.com/office/powerpoint/2010/main" val="6550403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11B4C45-0AC3-A134-09D3-46BCF314490D}"/>
              </a:ext>
            </a:extLst>
          </p:cNvPr>
          <p:cNvSpPr>
            <a:spLocks noGrp="1"/>
          </p:cNvSpPr>
          <p:nvPr>
            <p:ph type="body" sz="quarter" idx="11"/>
          </p:nvPr>
        </p:nvSpPr>
        <p:spPr>
          <a:xfrm>
            <a:off x="838799" y="2340000"/>
            <a:ext cx="7916894" cy="3187065"/>
          </a:xfrm>
        </p:spPr>
        <p:txBody>
          <a:bodyPr/>
          <a:lstStyle/>
          <a:p>
            <a:pPr marL="0" indent="0">
              <a:spcAft>
                <a:spcPts val="600"/>
              </a:spcAft>
              <a:buNone/>
            </a:pPr>
            <a:r>
              <a:rPr lang="en-AU" b="1" dirty="0"/>
              <a:t>Activity 2: The main message</a:t>
            </a:r>
          </a:p>
          <a:p>
            <a:r>
              <a:rPr lang="en-AU" dirty="0"/>
              <a:t>What themes can you identify in the text?</a:t>
            </a:r>
          </a:p>
          <a:p>
            <a:pPr>
              <a:spcAft>
                <a:spcPts val="600"/>
              </a:spcAft>
            </a:pPr>
            <a:r>
              <a:rPr lang="en-AU" dirty="0"/>
              <a:t>What is the main message that the author is trying to convey in the story?</a:t>
            </a:r>
          </a:p>
          <a:p>
            <a:pPr>
              <a:spcAft>
                <a:spcPts val="600"/>
              </a:spcAft>
            </a:pPr>
            <a:r>
              <a:rPr lang="en-AU" dirty="0"/>
              <a:t>Write a blurb for the book that highlights the themes and main message.</a:t>
            </a:r>
          </a:p>
        </p:txBody>
      </p:sp>
    </p:spTree>
    <p:extLst>
      <p:ext uri="{BB962C8B-B14F-4D97-AF65-F5344CB8AC3E}">
        <p14:creationId xmlns:p14="http://schemas.microsoft.com/office/powerpoint/2010/main" val="3367066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79281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84465</TotalTime>
  <Words>4173</Words>
  <Application>Microsoft Office PowerPoint</Application>
  <PresentationFormat>Widescreen</PresentationFormat>
  <Paragraphs>407</Paragraphs>
  <Slides>33</Slides>
  <Notes>32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33</vt:i4>
      </vt:variant>
    </vt:vector>
  </HeadingPairs>
  <TitlesOfParts>
    <vt:vector size="43" baseType="lpstr">
      <vt:lpstr>PT Sans</vt:lpstr>
      <vt:lpstr>Fira Sans Medium</vt:lpstr>
      <vt:lpstr>Poppins</vt:lpstr>
      <vt:lpstr>Poppins SemiBold</vt:lpstr>
      <vt:lpstr>Symbol</vt:lpstr>
      <vt:lpstr>Arial</vt:lpstr>
      <vt:lpstr>Calibri</vt:lpstr>
      <vt:lpstr>Roboto</vt:lpstr>
      <vt:lpstr>Office Theme</vt:lpstr>
      <vt:lpstr>1_Office Theme</vt:lpstr>
      <vt:lpstr>The Truck Cat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Sarah Bakker</cp:lastModifiedBy>
  <cp:revision>706</cp:revision>
  <cp:lastPrinted>2019-02-22T03:13:32Z</cp:lastPrinted>
  <dcterms:created xsi:type="dcterms:W3CDTF">2019-02-18T20:04:14Z</dcterms:created>
  <dcterms:modified xsi:type="dcterms:W3CDTF">2025-06-04T00:11:10Z</dcterms:modified>
</cp:coreProperties>
</file>