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6"/>
  </p:notesMasterIdLst>
  <p:handoutMasterIdLst>
    <p:handoutMasterId r:id="rId17"/>
  </p:handoutMasterIdLst>
  <p:sldIdLst>
    <p:sldId id="5539" r:id="rId2"/>
    <p:sldId id="5538" r:id="rId3"/>
    <p:sldId id="559" r:id="rId4"/>
    <p:sldId id="5536" r:id="rId5"/>
    <p:sldId id="5540" r:id="rId6"/>
    <p:sldId id="5554" r:id="rId7"/>
    <p:sldId id="5555" r:id="rId8"/>
    <p:sldId id="5537" r:id="rId9"/>
    <p:sldId id="5525" r:id="rId10"/>
    <p:sldId id="5556" r:id="rId11"/>
    <p:sldId id="5526" r:id="rId12"/>
    <p:sldId id="678" r:id="rId13"/>
    <p:sldId id="5552" r:id="rId14"/>
    <p:sldId id="1559" r:id="rId15"/>
  </p:sldIdLst>
  <p:sldSz cx="12192000" cy="6858000"/>
  <p:notesSz cx="6858000" cy="9144000"/>
  <p:embeddedFontLst>
    <p:embeddedFont>
      <p:font typeface="Fira Sans Medium" panose="020B0603050000020004" pitchFamily="34" charset="0"/>
      <p:regular r:id="rId18"/>
    </p:embeddedFont>
    <p:embeddedFont>
      <p:font typeface="Poppins" panose="00000500000000000000" pitchFamily="2"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ven Steps" initials="SS" lastIdx="1" clrIdx="0">
    <p:extLst>
      <p:ext uri="{19B8F6BF-5375-455C-9EA6-DF929625EA0E}">
        <p15:presenceInfo xmlns:p15="http://schemas.microsoft.com/office/powerpoint/2012/main" userId="f1aa7b1edeef27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6989"/>
    <a:srgbClr val="FACD6C"/>
    <a:srgbClr val="FFD05C"/>
    <a:srgbClr val="E79257"/>
    <a:srgbClr val="F9CD6E"/>
    <a:srgbClr val="C2E4EA"/>
    <a:srgbClr val="DF8983"/>
    <a:srgbClr val="E08983"/>
    <a:srgbClr val="C4E4E9"/>
    <a:srgbClr val="76BEA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50" autoAdjust="0"/>
    <p:restoredTop sz="78169" autoAdjust="0"/>
  </p:normalViewPr>
  <p:slideViewPr>
    <p:cSldViewPr snapToGrid="0" snapToObjects="1">
      <p:cViewPr varScale="1">
        <p:scale>
          <a:sx n="86" d="100"/>
          <a:sy n="86" d="100"/>
        </p:scale>
        <p:origin x="1152" y="60"/>
      </p:cViewPr>
      <p:guideLst/>
    </p:cSldViewPr>
  </p:slideViewPr>
  <p:notesTextViewPr>
    <p:cViewPr>
      <p:scale>
        <a:sx n="3" d="2"/>
        <a:sy n="3" d="2"/>
      </p:scale>
      <p:origin x="0" y="0"/>
    </p:cViewPr>
  </p:notesTextViewPr>
  <p:sorterViewPr>
    <p:cViewPr varScale="1">
      <p:scale>
        <a:sx n="1" d="1"/>
        <a:sy n="1" d="1"/>
      </p:scale>
      <p:origin x="0" y="0"/>
    </p:cViewPr>
  </p:sorterViewPr>
  <p:notesViewPr>
    <p:cSldViewPr snapToGrid="0" snapToObjects="1">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D471877-7404-44A8-88DA-4BBAAE197A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686DEF23-9602-49BC-B752-EEB2F4B30A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B776F0-4238-4655-A3CC-E103E11AAE51}" type="datetimeFigureOut">
              <a:rPr lang="en-AU" smtClean="0"/>
              <a:t>10/10/2025</a:t>
            </a:fld>
            <a:endParaRPr lang="en-AU" dirty="0"/>
          </a:p>
        </p:txBody>
      </p:sp>
      <p:sp>
        <p:nvSpPr>
          <p:cNvPr id="4" name="Footer Placeholder 3">
            <a:extLst>
              <a:ext uri="{FF2B5EF4-FFF2-40B4-BE49-F238E27FC236}">
                <a16:creationId xmlns:a16="http://schemas.microsoft.com/office/drawing/2014/main" id="{EA8BD319-00B8-44E2-897C-10CF0A4928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5A49B7BE-DB32-4077-8175-3FB037CFB91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6D3FFD-BDC1-44B8-8FF6-BE2AC65D8619}" type="slidenum">
              <a:rPr lang="en-AU" smtClean="0"/>
              <a:t>‹#›</a:t>
            </a:fld>
            <a:endParaRPr lang="en-AU" dirty="0"/>
          </a:p>
        </p:txBody>
      </p:sp>
    </p:spTree>
    <p:extLst>
      <p:ext uri="{BB962C8B-B14F-4D97-AF65-F5344CB8AC3E}">
        <p14:creationId xmlns:p14="http://schemas.microsoft.com/office/powerpoint/2010/main" val="1234298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952F8-1D11-844A-8D34-C1E3D2EB4091}" type="datetimeFigureOut">
              <a:rPr lang="en-US" smtClean="0"/>
              <a:t>10/10/2025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599EE2-7627-334C-B3AD-02BCA97A0C9D}" type="slidenum">
              <a:rPr lang="en-US" smtClean="0"/>
              <a:t>‹#›</a:t>
            </a:fld>
            <a:endParaRPr lang="en-US" dirty="0"/>
          </a:p>
        </p:txBody>
      </p:sp>
    </p:spTree>
    <p:extLst>
      <p:ext uri="{BB962C8B-B14F-4D97-AF65-F5344CB8AC3E}">
        <p14:creationId xmlns:p14="http://schemas.microsoft.com/office/powerpoint/2010/main" val="1052927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E6989"/>
                </a:solidFill>
                <a:effectLst/>
                <a:latin typeface="Poppins" panose="00000500000000000000" pitchFamily="2" charset="0"/>
              </a:rPr>
              <a:t>Introduce the key concepts behind Step 2: Sizzling Starts to your students using this PowerPoint presentation. </a:t>
            </a:r>
          </a:p>
          <a:p>
            <a:endParaRPr lang="en-US" b="0" i="0" dirty="0">
              <a:solidFill>
                <a:srgbClr val="4E6989"/>
              </a:solidFill>
              <a:effectLst/>
              <a:latin typeface="Poppins" panose="00000500000000000000" pitchFamily="2" charset="0"/>
            </a:endParaRPr>
          </a:p>
          <a:p>
            <a:r>
              <a:rPr lang="en-US" b="0" i="0" dirty="0">
                <a:solidFill>
                  <a:srgbClr val="4E6989"/>
                </a:solidFill>
                <a:effectLst/>
                <a:latin typeface="Poppins" panose="00000500000000000000" pitchFamily="2" charset="0"/>
              </a:rPr>
              <a:t>You can also create your own Classroom PowerPoints using the template provided on </a:t>
            </a:r>
            <a:r>
              <a:rPr lang="en-US" b="0" i="1">
                <a:solidFill>
                  <a:srgbClr val="4E6989"/>
                </a:solidFill>
                <a:effectLst/>
                <a:latin typeface="Poppins" panose="00000500000000000000" pitchFamily="2" charset="0"/>
              </a:rPr>
              <a:t>Teacher Hub</a:t>
            </a:r>
            <a:r>
              <a:rPr lang="en-US" b="0" i="0">
                <a:solidFill>
                  <a:srgbClr val="4E6989"/>
                </a:solidFill>
                <a:effectLst/>
                <a:latin typeface="Poppins" panose="00000500000000000000" pitchFamily="2" charset="0"/>
              </a:rPr>
              <a:t>: https://teacherhub.sevenstepswriting.com/resources/106.</a:t>
            </a:r>
            <a:endParaRPr lang="en-AU"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a:t>
            </a:fld>
            <a:endParaRPr lang="en-US" dirty="0"/>
          </a:p>
        </p:txBody>
      </p:sp>
    </p:spTree>
    <p:extLst>
      <p:ext uri="{BB962C8B-B14F-4D97-AF65-F5344CB8AC3E}">
        <p14:creationId xmlns:p14="http://schemas.microsoft.com/office/powerpoint/2010/main" val="2453927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Click on the screen to reveal the first topic. When you are ready, start the timer.</a:t>
            </a:r>
          </a:p>
          <a:p>
            <a:endParaRPr lang="en-AU" dirty="0"/>
          </a:p>
          <a:p>
            <a:r>
              <a:rPr lang="en-AU" dirty="0"/>
              <a:t>When the minute is up, click on the screen to reveal the next topic and get students to start writing their next Sizzling Start.</a:t>
            </a:r>
          </a:p>
          <a:p>
            <a:endParaRPr lang="en-AU" dirty="0"/>
          </a:p>
          <a:p>
            <a:r>
              <a:rPr lang="en-AU" dirty="0"/>
              <a:t>Repeat this for all 5 topics. It is fast, it’s furious but best of all it is fun!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The more students practice writing Sizzling Starts for different topics, the easier they will find it.</a:t>
            </a:r>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10</a:t>
            </a:fld>
            <a:endParaRPr lang="en-US" dirty="0"/>
          </a:p>
        </p:txBody>
      </p:sp>
    </p:spTree>
    <p:extLst>
      <p:ext uri="{BB962C8B-B14F-4D97-AF65-F5344CB8AC3E}">
        <p14:creationId xmlns:p14="http://schemas.microsoft.com/office/powerpoint/2010/main" val="3883746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share their favourite Sizzling Start with their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Discuss whether they start with action or at a moment of change. Do they also include a bit of backfill information to orient the reader?</a:t>
            </a:r>
          </a:p>
          <a:p>
            <a:endParaRPr lang="en-AU" dirty="0"/>
          </a:p>
          <a:p>
            <a:r>
              <a:rPr lang="en-AU" dirty="0"/>
              <a:t>Can students spot any other techniques </a:t>
            </a:r>
            <a:r>
              <a:rPr lang="en-AU"/>
              <a:t>that engage </a:t>
            </a:r>
            <a:r>
              <a:rPr lang="en-AU" dirty="0"/>
              <a:t>the audience and make them want to keep reading, e.g. humour, a sound, dialogue, a question, a word picture? </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11</a:t>
            </a:fld>
            <a:endParaRPr lang="en-US" dirty="0"/>
          </a:p>
        </p:txBody>
      </p:sp>
    </p:spTree>
    <p:extLst>
      <p:ext uri="{BB962C8B-B14F-4D97-AF65-F5344CB8AC3E}">
        <p14:creationId xmlns:p14="http://schemas.microsoft.com/office/powerpoint/2010/main" val="1924001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Review the learning intentions, did students engage the reader by starting with action or at a moment of change and then use backfill to explain Who, What, Where, When and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12</a:t>
            </a:fld>
            <a:endParaRPr lang="en-US" dirty="0"/>
          </a:p>
        </p:txBody>
      </p:sp>
    </p:spTree>
    <p:extLst>
      <p:ext uri="{BB962C8B-B14F-4D97-AF65-F5344CB8AC3E}">
        <p14:creationId xmlns:p14="http://schemas.microsoft.com/office/powerpoint/2010/main" val="3760876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Repetition builds muscle memory, so run this activity with different topics to give students lots of practice writing Sizzling Starts. Here are some topic ideas and there are lots more in the </a:t>
            </a:r>
            <a:r>
              <a:rPr lang="en-AU" i="1" dirty="0"/>
              <a:t>Narrative Writing Manual (Second Edition)</a:t>
            </a:r>
            <a:r>
              <a:rPr lang="en-AU" dirty="0"/>
              <a:t>.</a:t>
            </a:r>
          </a:p>
          <a:p>
            <a:endParaRPr lang="en-AU" dirty="0"/>
          </a:p>
          <a:p>
            <a:r>
              <a:rPr lang="en-AU" dirty="0"/>
              <a:t>Don’t get students to write the whole story at this point, the focus is purely on the opening paragraph.</a:t>
            </a:r>
          </a:p>
          <a:p>
            <a:endParaRPr lang="en-AU" dirty="0"/>
          </a:p>
          <a:p>
            <a:r>
              <a:rPr lang="en-AU" dirty="0"/>
              <a:t>Don’t feel you have to correct every Sizzling Start, students will get feedback from their peers when they share them with each other. Get them to pick the best five from the week for you to review in more detail.</a:t>
            </a:r>
          </a:p>
        </p:txBody>
      </p:sp>
      <p:sp>
        <p:nvSpPr>
          <p:cNvPr id="4" name="Slide Number Placeholder 3"/>
          <p:cNvSpPr>
            <a:spLocks noGrp="1"/>
          </p:cNvSpPr>
          <p:nvPr>
            <p:ph type="sldNum" sz="quarter" idx="5"/>
          </p:nvPr>
        </p:nvSpPr>
        <p:spPr/>
        <p:txBody>
          <a:bodyPr/>
          <a:lstStyle/>
          <a:p>
            <a:fld id="{FB599EE2-7627-334C-B3AD-02BCA97A0C9D}" type="slidenum">
              <a:rPr lang="en-US" smtClean="0"/>
              <a:t>13</a:t>
            </a:fld>
            <a:endParaRPr lang="en-US" dirty="0"/>
          </a:p>
        </p:txBody>
      </p:sp>
    </p:spTree>
    <p:extLst>
      <p:ext uri="{BB962C8B-B14F-4D97-AF65-F5344CB8AC3E}">
        <p14:creationId xmlns:p14="http://schemas.microsoft.com/office/powerpoint/2010/main" val="1849910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Copyright and photography credits</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14</a:t>
            </a:fld>
            <a:endParaRPr lang="en-US" dirty="0"/>
          </a:p>
        </p:txBody>
      </p:sp>
    </p:spTree>
    <p:extLst>
      <p:ext uri="{BB962C8B-B14F-4D97-AF65-F5344CB8AC3E}">
        <p14:creationId xmlns:p14="http://schemas.microsoft.com/office/powerpoint/2010/main" val="1983432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Tell students that we are learning to hook the reader with a Sizzling Start and then use backfill to orient the reader.</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2</a:t>
            </a:fld>
            <a:endParaRPr lang="en-US" dirty="0"/>
          </a:p>
        </p:txBody>
      </p:sp>
    </p:spTree>
    <p:extLst>
      <p:ext uri="{BB962C8B-B14F-4D97-AF65-F5344CB8AC3E}">
        <p14:creationId xmlns:p14="http://schemas.microsoft.com/office/powerpoint/2010/main" val="107040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You only have seven seconds to grab your reader’s interest and make them want to keep reading. So, start</a:t>
            </a:r>
            <a:r>
              <a:rPr lang="en-AU" sz="1200" b="0" i="0" u="none" strike="noStrike" kern="1200" baseline="0" dirty="0">
                <a:solidFill>
                  <a:schemeClr val="tx1"/>
                </a:solidFill>
                <a:latin typeface="+mn-lt"/>
                <a:ea typeface="+mn-ea"/>
                <a:cs typeface="+mn-cs"/>
              </a:rPr>
              <a:t> with action or </a:t>
            </a:r>
            <a:r>
              <a:rPr lang="en-US" sz="1200" b="0" i="0" u="none" strike="noStrike" kern="1200" baseline="0" dirty="0">
                <a:solidFill>
                  <a:schemeClr val="tx1"/>
                </a:solidFill>
                <a:latin typeface="+mn-lt"/>
                <a:ea typeface="+mn-ea"/>
                <a:cs typeface="+mn-cs"/>
              </a:rPr>
              <a:t>at a moment of change, not at the beginning of the day when nothing is happening.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Then add backfill </a:t>
            </a:r>
            <a:r>
              <a:rPr lang="en-AU" dirty="0"/>
              <a:t>(e.g. </a:t>
            </a:r>
            <a:r>
              <a:rPr lang="en-AU" sz="1200" dirty="0"/>
              <a:t>Who, What, Where, When and Why)</a:t>
            </a:r>
            <a:r>
              <a:rPr lang="en-AU" dirty="0"/>
              <a:t> in a separate scene </a:t>
            </a:r>
            <a:r>
              <a:rPr lang="en-US" sz="1200" b="0" i="0" u="none" strike="noStrike" kern="1200" baseline="0" dirty="0">
                <a:solidFill>
                  <a:schemeClr val="tx1"/>
                </a:solidFill>
                <a:latin typeface="+mn-lt"/>
                <a:ea typeface="+mn-ea"/>
                <a:cs typeface="+mn-cs"/>
              </a:rPr>
              <a:t>after the Sizzling Start or drip feed it as the action unfolds.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329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 a class, read the before and after samples on the next slides and discuss which is the most engaging and why.</a:t>
            </a:r>
          </a:p>
        </p:txBody>
      </p:sp>
      <p:sp>
        <p:nvSpPr>
          <p:cNvPr id="4" name="Slide Number Placeholder 3"/>
          <p:cNvSpPr>
            <a:spLocks noGrp="1"/>
          </p:cNvSpPr>
          <p:nvPr>
            <p:ph type="sldNum" sz="quarter" idx="5"/>
          </p:nvPr>
        </p:nvSpPr>
        <p:spPr/>
        <p:txBody>
          <a:bodyPr/>
          <a:lstStyle/>
          <a:p>
            <a:fld id="{FB599EE2-7627-334C-B3AD-02BCA97A0C9D}" type="slidenum">
              <a:rPr lang="en-US" smtClean="0"/>
              <a:t>4</a:t>
            </a:fld>
            <a:endParaRPr lang="en-US" dirty="0"/>
          </a:p>
        </p:txBody>
      </p:sp>
    </p:spTree>
    <p:extLst>
      <p:ext uri="{BB962C8B-B14F-4D97-AF65-F5344CB8AC3E}">
        <p14:creationId xmlns:p14="http://schemas.microsoft.com/office/powerpoint/2010/main" val="412329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Read the before sample aloud or give students time to read it themselves.</a:t>
            </a:r>
          </a:p>
        </p:txBody>
      </p:sp>
      <p:sp>
        <p:nvSpPr>
          <p:cNvPr id="4" name="Slide Number Placeholder 3"/>
          <p:cNvSpPr>
            <a:spLocks noGrp="1"/>
          </p:cNvSpPr>
          <p:nvPr>
            <p:ph type="sldNum" sz="quarter" idx="5"/>
          </p:nvPr>
        </p:nvSpPr>
        <p:spPr/>
        <p:txBody>
          <a:bodyPr/>
          <a:lstStyle/>
          <a:p>
            <a:fld id="{FB599EE2-7627-334C-B3AD-02BCA97A0C9D}" type="slidenum">
              <a:rPr lang="en-US" smtClean="0"/>
              <a:t>5</a:t>
            </a:fld>
            <a:endParaRPr lang="en-US" dirty="0"/>
          </a:p>
        </p:txBody>
      </p:sp>
    </p:spTree>
    <p:extLst>
      <p:ext uri="{BB962C8B-B14F-4D97-AF65-F5344CB8AC3E}">
        <p14:creationId xmlns:p14="http://schemas.microsoft.com/office/powerpoint/2010/main" val="120562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Read the after sample aloud or give students time to read it themselves.</a:t>
            </a:r>
          </a:p>
          <a:p>
            <a:endParaRPr lang="en-AU" dirty="0"/>
          </a:p>
          <a:p>
            <a:r>
              <a:rPr lang="en-AU" dirty="0"/>
              <a:t>Which sample was the most engaging and why?</a:t>
            </a:r>
          </a:p>
        </p:txBody>
      </p:sp>
      <p:sp>
        <p:nvSpPr>
          <p:cNvPr id="4" name="Slide Number Placeholder 3"/>
          <p:cNvSpPr>
            <a:spLocks noGrp="1"/>
          </p:cNvSpPr>
          <p:nvPr>
            <p:ph type="sldNum" sz="quarter" idx="5"/>
          </p:nvPr>
        </p:nvSpPr>
        <p:spPr/>
        <p:txBody>
          <a:bodyPr/>
          <a:lstStyle/>
          <a:p>
            <a:fld id="{FB599EE2-7627-334C-B3AD-02BCA97A0C9D}" type="slidenum">
              <a:rPr lang="en-US" smtClean="0"/>
              <a:t>6</a:t>
            </a:fld>
            <a:endParaRPr lang="en-US" dirty="0"/>
          </a:p>
        </p:txBody>
      </p:sp>
    </p:spTree>
    <p:extLst>
      <p:ext uri="{BB962C8B-B14F-4D97-AF65-F5344CB8AC3E}">
        <p14:creationId xmlns:p14="http://schemas.microsoft.com/office/powerpoint/2010/main" val="2499572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after sample is more engaging. Did students agree? Did they come up with any other reasons why they found it more engaging?</a:t>
            </a:r>
          </a:p>
        </p:txBody>
      </p:sp>
      <p:sp>
        <p:nvSpPr>
          <p:cNvPr id="4" name="Slide Number Placeholder 3"/>
          <p:cNvSpPr>
            <a:spLocks noGrp="1"/>
          </p:cNvSpPr>
          <p:nvPr>
            <p:ph type="sldNum" sz="quarter" idx="5"/>
          </p:nvPr>
        </p:nvSpPr>
        <p:spPr/>
        <p:txBody>
          <a:bodyPr/>
          <a:lstStyle/>
          <a:p>
            <a:fld id="{FB599EE2-7627-334C-B3AD-02BCA97A0C9D}" type="slidenum">
              <a:rPr lang="en-US" smtClean="0"/>
              <a:t>7</a:t>
            </a:fld>
            <a:endParaRPr lang="en-US" dirty="0"/>
          </a:p>
        </p:txBody>
      </p:sp>
    </p:spTree>
    <p:extLst>
      <p:ext uri="{BB962C8B-B14F-4D97-AF65-F5344CB8AC3E}">
        <p14:creationId xmlns:p14="http://schemas.microsoft.com/office/powerpoint/2010/main" val="3234241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Get students to form groups of 2–4 and give them 3 minutes to come up with a Sizzling Start for one of these topics. </a:t>
            </a:r>
          </a:p>
          <a:p>
            <a:endParaRPr lang="en-AU" dirty="0"/>
          </a:p>
          <a:p>
            <a:r>
              <a:rPr lang="en-AU" dirty="0"/>
              <a:t>Remind them to start with action or at a moment of change, then add backfill to orient the reader.</a:t>
            </a:r>
          </a:p>
          <a:p>
            <a:endParaRPr lang="en-AU" dirty="0"/>
          </a:p>
          <a:p>
            <a:r>
              <a:rPr lang="en-AU" dirty="0"/>
              <a:t>Ask a few volunteers to share their Sizzling Starts with the class.</a:t>
            </a:r>
          </a:p>
          <a:p>
            <a:endParaRPr lang="en-AU" dirty="0"/>
          </a:p>
          <a:p>
            <a:r>
              <a:rPr lang="en-AU" b="1" dirty="0"/>
              <a:t>Differentiation:</a:t>
            </a:r>
          </a:p>
          <a:p>
            <a:r>
              <a:rPr lang="en-AU" b="1" dirty="0"/>
              <a:t>Too hard? </a:t>
            </a:r>
            <a:r>
              <a:rPr lang="en-AU" dirty="0"/>
              <a:t>Work with less able students to co-construct a Sizzling Start.</a:t>
            </a:r>
          </a:p>
          <a:p>
            <a:r>
              <a:rPr lang="en-AU" b="1" dirty="0"/>
              <a:t>Too easy? </a:t>
            </a:r>
            <a:r>
              <a:rPr lang="en-AU" b="0" dirty="0"/>
              <a:t>Students brainstorm ideas together but write individually.</a:t>
            </a:r>
          </a:p>
        </p:txBody>
      </p:sp>
      <p:sp>
        <p:nvSpPr>
          <p:cNvPr id="4" name="Slide Number Placeholder 3"/>
          <p:cNvSpPr>
            <a:spLocks noGrp="1"/>
          </p:cNvSpPr>
          <p:nvPr>
            <p:ph type="sldNum" sz="quarter" idx="5"/>
          </p:nvPr>
        </p:nvSpPr>
        <p:spPr/>
        <p:txBody>
          <a:bodyPr/>
          <a:lstStyle/>
          <a:p>
            <a:fld id="{FB599EE2-7627-334C-B3AD-02BCA97A0C9D}" type="slidenum">
              <a:rPr lang="en-US" smtClean="0"/>
              <a:t>8</a:t>
            </a:fld>
            <a:endParaRPr lang="en-US" dirty="0"/>
          </a:p>
        </p:txBody>
      </p:sp>
    </p:spTree>
    <p:extLst>
      <p:ext uri="{BB962C8B-B14F-4D97-AF65-F5344CB8AC3E}">
        <p14:creationId xmlns:p14="http://schemas.microsoft.com/office/powerpoint/2010/main" val="647261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Once students have had a go at creating a Sizzling Start in groups, it is time to have a go on their own.</a:t>
            </a:r>
          </a:p>
          <a:p>
            <a:endParaRPr lang="en-AU" dirty="0"/>
          </a:p>
          <a:p>
            <a:r>
              <a:rPr lang="en-AU" dirty="0"/>
              <a:t>Explain to students that they are going to write </a:t>
            </a:r>
            <a:r>
              <a:rPr lang="en-AU" sz="1200" dirty="0"/>
              <a:t>FIVE Sizzling Starts in FIVE minutes – that’s one minute per start!</a:t>
            </a:r>
          </a:p>
          <a:p>
            <a:endParaRPr lang="en-AU" sz="1200" dirty="0"/>
          </a:p>
          <a:p>
            <a:r>
              <a:rPr lang="en-AU" sz="1200" dirty="0"/>
              <a:t>Tell them to forget about their writing and their spelling and grammar for now – they just need to get their ideas down.</a:t>
            </a:r>
          </a:p>
          <a:p>
            <a:endParaRPr lang="en-AU" sz="1200" dirty="0"/>
          </a:p>
          <a:p>
            <a:r>
              <a:rPr lang="en-AU" b="1" dirty="0"/>
              <a:t>Differentiation:</a:t>
            </a:r>
          </a:p>
          <a:p>
            <a:r>
              <a:rPr lang="en-AU" b="1" dirty="0"/>
              <a:t>Too hard? </a:t>
            </a:r>
            <a:r>
              <a:rPr lang="en-AU" b="0" dirty="0"/>
              <a:t>Give students 2 minutes for each start.</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Too easy? </a:t>
            </a:r>
            <a:r>
              <a:rPr lang="en-AU" b="0" dirty="0"/>
              <a:t>Challenge students to experiment with different Sizzling Starts techniques, </a:t>
            </a:r>
            <a:r>
              <a:rPr lang="en-AU" dirty="0"/>
              <a:t>e.g. humour, a sound, dialogue, a question, a word picture.</a:t>
            </a:r>
          </a:p>
          <a:p>
            <a:endParaRPr lang="en-AU" b="0"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9</a:t>
            </a:fld>
            <a:endParaRPr lang="en-US" dirty="0"/>
          </a:p>
        </p:txBody>
      </p:sp>
    </p:spTree>
    <p:extLst>
      <p:ext uri="{BB962C8B-B14F-4D97-AF65-F5344CB8AC3E}">
        <p14:creationId xmlns:p14="http://schemas.microsoft.com/office/powerpoint/2010/main" val="23341345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ep 2 title">
    <p:bg>
      <p:bgPr>
        <a:solidFill>
          <a:srgbClr val="4E698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F84A6-58DC-4457-8504-C22354D5C5D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626110" y="5888481"/>
            <a:ext cx="2293200" cy="707850"/>
          </a:xfrm>
          <a:prstGeom prst="rect">
            <a:avLst/>
          </a:prstGeom>
        </p:spPr>
      </p:pic>
      <p:pic>
        <p:nvPicPr>
          <p:cNvPr id="6" name="Picture 5">
            <a:extLst>
              <a:ext uri="{FF2B5EF4-FFF2-40B4-BE49-F238E27FC236}">
                <a16:creationId xmlns:a16="http://schemas.microsoft.com/office/drawing/2014/main" id="{4D8E0879-6D45-4B27-AB70-2D209E0230B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 y="1767599"/>
            <a:ext cx="4764423" cy="38130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itle 1">
            <a:extLst>
              <a:ext uri="{FF2B5EF4-FFF2-40B4-BE49-F238E27FC236}">
                <a16:creationId xmlns:a16="http://schemas.microsoft.com/office/drawing/2014/main" id="{C1BDC7FA-9306-4930-AFC8-7616E9306371}"/>
              </a:ext>
            </a:extLst>
          </p:cNvPr>
          <p:cNvSpPr>
            <a:spLocks noGrp="1"/>
          </p:cNvSpPr>
          <p:nvPr>
            <p:ph type="title" hasCustomPrompt="1"/>
          </p:nvPr>
        </p:nvSpPr>
        <p:spPr>
          <a:xfrm>
            <a:off x="4892400" y="1767599"/>
            <a:ext cx="7459200" cy="2224800"/>
          </a:xfrm>
        </p:spPr>
        <p:txBody>
          <a:bodyPr>
            <a:normAutofit/>
          </a:bodyPr>
          <a:lstStyle>
            <a:lvl1pPr algn="l">
              <a:defRPr sz="6600" b="1"/>
            </a:lvl1pPr>
          </a:lstStyle>
          <a:p>
            <a:r>
              <a:rPr lang="en-US" dirty="0"/>
              <a:t>Click to add title</a:t>
            </a:r>
            <a:endParaRPr lang="en-AU" dirty="0"/>
          </a:p>
        </p:txBody>
      </p:sp>
      <p:sp>
        <p:nvSpPr>
          <p:cNvPr id="11" name="Text Placeholder 24">
            <a:extLst>
              <a:ext uri="{FF2B5EF4-FFF2-40B4-BE49-F238E27FC236}">
                <a16:creationId xmlns:a16="http://schemas.microsoft.com/office/drawing/2014/main" id="{D3A73A4B-7989-44FC-A3A1-911DF25EB103}"/>
              </a:ext>
            </a:extLst>
          </p:cNvPr>
          <p:cNvSpPr>
            <a:spLocks noGrp="1"/>
          </p:cNvSpPr>
          <p:nvPr>
            <p:ph type="body" sz="quarter" idx="14"/>
          </p:nvPr>
        </p:nvSpPr>
        <p:spPr>
          <a:xfrm>
            <a:off x="4893734" y="4285203"/>
            <a:ext cx="6304998" cy="1295400"/>
          </a:xfrm>
        </p:spPr>
        <p:txBody>
          <a:bodyPr>
            <a:normAutofit/>
          </a:bodyPr>
          <a:lstStyle>
            <a:lvl1pPr marL="0" indent="0">
              <a:spcBef>
                <a:spcPts val="0"/>
              </a:spcBef>
              <a:spcAft>
                <a:spcPts val="0"/>
              </a:spcAft>
              <a:buNone/>
              <a:defRPr sz="3600" b="1">
                <a:solidFill>
                  <a:schemeClr val="bg1"/>
                </a:solidFill>
                <a:latin typeface="Calibri" panose="020F0502020204030204" pitchFamily="34" charset="0"/>
              </a:defRPr>
            </a:lvl1pPr>
          </a:lstStyle>
          <a:p>
            <a:pPr lvl="0"/>
            <a:endParaRPr lang="en-US" dirty="0"/>
          </a:p>
        </p:txBody>
      </p:sp>
      <p:pic>
        <p:nvPicPr>
          <p:cNvPr id="16" name="Picture 15" descr="A black screen with yellow text&#10;&#10;AI-generated content may be incorrect.">
            <a:extLst>
              <a:ext uri="{FF2B5EF4-FFF2-40B4-BE49-F238E27FC236}">
                <a16:creationId xmlns:a16="http://schemas.microsoft.com/office/drawing/2014/main" id="{456FDD75-C6E0-BA25-9549-8F47A05DD4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39" y="0"/>
            <a:ext cx="12180721" cy="6858000"/>
          </a:xfrm>
          <a:prstGeom prst="rect">
            <a:avLst/>
          </a:prstGeom>
        </p:spPr>
      </p:pic>
    </p:spTree>
    <p:extLst>
      <p:ext uri="{BB962C8B-B14F-4D97-AF65-F5344CB8AC3E}">
        <p14:creationId xmlns:p14="http://schemas.microsoft.com/office/powerpoint/2010/main" val="1425245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Picture Placeholder 2">
            <a:extLst>
              <a:ext uri="{FF2B5EF4-FFF2-40B4-BE49-F238E27FC236}">
                <a16:creationId xmlns:a16="http://schemas.microsoft.com/office/drawing/2014/main" id="{39678309-1D08-464B-9422-C57E6B6B4979}"/>
              </a:ext>
            </a:extLst>
          </p:cNvPr>
          <p:cNvSpPr>
            <a:spLocks noGrp="1"/>
          </p:cNvSpPr>
          <p:nvPr>
            <p:ph type="pic" sz="quarter" idx="12"/>
          </p:nvPr>
        </p:nvSpPr>
        <p:spPr>
          <a:xfrm>
            <a:off x="6807200" y="2339975"/>
            <a:ext cx="4546600" cy="3187700"/>
          </a:xfrm>
        </p:spPr>
        <p:txBody>
          <a:bodyPr/>
          <a:lstStyle/>
          <a:p>
            <a:endParaRPr lang="en-AU" dirty="0"/>
          </a:p>
        </p:txBody>
      </p:sp>
    </p:spTree>
    <p:extLst>
      <p:ext uri="{BB962C8B-B14F-4D97-AF65-F5344CB8AC3E}">
        <p14:creationId xmlns:p14="http://schemas.microsoft.com/office/powerpoint/2010/main" val="3772126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eedback_read">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86303C-BB12-4838-B392-FD02AD9B5D4E}"/>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471846"/>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Feedback and sharing</a:t>
            </a:r>
          </a:p>
        </p:txBody>
      </p:sp>
      <p:pic>
        <p:nvPicPr>
          <p:cNvPr id="8" name="Picture 7">
            <a:extLst>
              <a:ext uri="{FF2B5EF4-FFF2-40B4-BE49-F238E27FC236}">
                <a16:creationId xmlns:a16="http://schemas.microsoft.com/office/drawing/2014/main" id="{47744ADF-0CDA-45CC-91D3-C0FFC34AD95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540000" y="2340000"/>
            <a:ext cx="4299714" cy="2904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 Placeholder 2">
            <a:extLst>
              <a:ext uri="{FF2B5EF4-FFF2-40B4-BE49-F238E27FC236}">
                <a16:creationId xmlns:a16="http://schemas.microsoft.com/office/drawing/2014/main" id="{EF46BA76-4AFE-4EDE-B3B2-0CE22A6B1231}"/>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02776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eedback_write">
    <p:bg>
      <p:bgPr>
        <a:solidFill>
          <a:srgbClr val="4E698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AE21B2-86E8-4DAE-BF5B-E095B60289F0}"/>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471846"/>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Feedback and sharing</a:t>
            </a:r>
          </a:p>
        </p:txBody>
      </p:sp>
      <p:sp>
        <p:nvSpPr>
          <p:cNvPr id="11" name="Text Placeholder 2">
            <a:extLst>
              <a:ext uri="{FF2B5EF4-FFF2-40B4-BE49-F238E27FC236}">
                <a16:creationId xmlns:a16="http://schemas.microsoft.com/office/drawing/2014/main" id="{EF46BA76-4AFE-4EDE-B3B2-0CE22A6B1231}"/>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7" name="Picture 6">
            <a:extLst>
              <a:ext uri="{FF2B5EF4-FFF2-40B4-BE49-F238E27FC236}">
                <a16:creationId xmlns:a16="http://schemas.microsoft.com/office/drawing/2014/main" id="{190C3AD8-BDB5-4332-9ABF-AB727562A354}"/>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flipH="1">
            <a:off x="540000" y="2340000"/>
            <a:ext cx="4357800" cy="29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78533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DA2132F-1921-47BD-9D7F-3AA4630D52D2}"/>
              </a:ext>
            </a:extLst>
          </p:cNvPr>
          <p:cNvPicPr>
            <a:picLocks/>
          </p:cNvPicPr>
          <p:nvPr userDrawn="1"/>
        </p:nvPicPr>
        <p:blipFill>
          <a:blip r:embed="rId3"/>
          <a:srcRect/>
          <a:stretch/>
        </p:blipFill>
        <p:spPr>
          <a:xfrm>
            <a:off x="3474000" y="0"/>
            <a:ext cx="5241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Review</a:t>
            </a:r>
            <a:endParaRPr lang="en-US" sz="2000" b="1" dirty="0">
              <a:solidFill>
                <a:schemeClr val="tx1"/>
              </a:solidFill>
              <a:ea typeface="Fira Sans Medium" charset="0"/>
              <a:cs typeface="Fira Sans Medium" charset="0"/>
            </a:endParaRPr>
          </a:p>
        </p:txBody>
      </p:sp>
      <p:pic>
        <p:nvPicPr>
          <p:cNvPr id="7" name="Picture 6">
            <a:extLst>
              <a:ext uri="{FF2B5EF4-FFF2-40B4-BE49-F238E27FC236}">
                <a16:creationId xmlns:a16="http://schemas.microsoft.com/office/drawing/2014/main" id="{4A8B52D2-7126-4176-B82D-FBA228479475}"/>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 Placeholder 6">
            <a:extLst>
              <a:ext uri="{FF2B5EF4-FFF2-40B4-BE49-F238E27FC236}">
                <a16:creationId xmlns:a16="http://schemas.microsoft.com/office/drawing/2014/main" id="{7AFF536B-54EB-40BD-B078-754529E12871}"/>
              </a:ext>
            </a:extLst>
          </p:cNvPr>
          <p:cNvSpPr>
            <a:spLocks noGrp="1"/>
          </p:cNvSpPr>
          <p:nvPr>
            <p:ph type="body" sz="quarter" idx="11"/>
          </p:nvPr>
        </p:nvSpPr>
        <p:spPr>
          <a:xfrm>
            <a:off x="5760000" y="2439547"/>
            <a:ext cx="5353920" cy="3288390"/>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732293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re topics">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AD5E7D6-6987-4797-85C9-2592CFF66EF3}"/>
              </a:ext>
            </a:extLst>
          </p:cNvPr>
          <p:cNvPicPr>
            <a:picLocks/>
          </p:cNvPicPr>
          <p:nvPr userDrawn="1"/>
        </p:nvPicPr>
        <p:blipFill>
          <a:blip r:embed="rId2"/>
          <a:srcRect/>
          <a:stretch/>
        </p:blipFill>
        <p:spPr>
          <a:xfrm>
            <a:off x="3474000" y="0"/>
            <a:ext cx="5241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20"/>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3210159" y="471846"/>
            <a:ext cx="5771676"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Time to </a:t>
            </a:r>
            <a:r>
              <a:rPr lang="en-US" sz="4800" b="1" dirty="0" err="1">
                <a:solidFill>
                  <a:schemeClr val="tx1"/>
                </a:solidFill>
                <a:ea typeface="Fira Sans Medium" charset="0"/>
                <a:cs typeface="Fira Sans Medium" charset="0"/>
              </a:rPr>
              <a:t>practise</a:t>
            </a:r>
            <a:endParaRPr lang="en-US" sz="4800" b="1" dirty="0">
              <a:solidFill>
                <a:schemeClr val="tx1"/>
              </a:solidFill>
              <a:ea typeface="Fira Sans Medium" charset="0"/>
              <a:cs typeface="Fira Sans Medium" charset="0"/>
            </a:endParaRPr>
          </a:p>
        </p:txBody>
      </p:sp>
      <p:sp>
        <p:nvSpPr>
          <p:cNvPr id="10" name="Text Placeholder 2">
            <a:extLst>
              <a:ext uri="{FF2B5EF4-FFF2-40B4-BE49-F238E27FC236}">
                <a16:creationId xmlns:a16="http://schemas.microsoft.com/office/drawing/2014/main" id="{C7CA5317-3A79-4EC3-AAC7-41860305E5F0}"/>
              </a:ext>
            </a:extLst>
          </p:cNvPr>
          <p:cNvSpPr>
            <a:spLocks noGrp="1"/>
          </p:cNvSpPr>
          <p:nvPr>
            <p:ph type="body" sz="quarter" idx="12"/>
          </p:nvPr>
        </p:nvSpPr>
        <p:spPr>
          <a:xfrm>
            <a:off x="5760000" y="2339999"/>
            <a:ext cx="5648642" cy="3187065"/>
          </a:xfrm>
        </p:spPr>
        <p:txBody>
          <a:bodyPr/>
          <a:lstStyle>
            <a:lvl1pPr marL="447675" indent="-447675">
              <a:spcAft>
                <a:spcPts val="600"/>
              </a:spcAft>
              <a:buFont typeface="+mj-lt"/>
              <a:buAutoNum type="arabicPeriod"/>
              <a:defRPr sz="3200"/>
            </a:lvl1pPr>
            <a:lvl2pPr marL="0" indent="0">
              <a:spcBef>
                <a:spcPts val="1200"/>
              </a:spcBef>
              <a:spcAft>
                <a:spcPts val="600"/>
              </a:spcAft>
              <a:buFont typeface="Arial" panose="020B0604020202020204" pitchFamily="34" charset="0"/>
              <a:buNone/>
              <a:defRPr sz="2800"/>
            </a:lvl2pPr>
            <a:lvl3pPr marL="914400" indent="0">
              <a:spcAft>
                <a:spcPts val="0"/>
              </a:spcAft>
              <a:buNone/>
              <a:defRPr sz="2200"/>
            </a:lvl3pPr>
          </a:lstStyle>
          <a:p>
            <a:pPr lvl="0"/>
            <a:r>
              <a:rPr lang="en-US" dirty="0"/>
              <a:t>Click to edit Master text styles</a:t>
            </a:r>
          </a:p>
          <a:p>
            <a:pPr lvl="1"/>
            <a:r>
              <a:rPr lang="en-US" dirty="0"/>
              <a:t>Second level</a:t>
            </a:r>
          </a:p>
        </p:txBody>
      </p:sp>
      <p:sp>
        <p:nvSpPr>
          <p:cNvPr id="3" name="Picture Placeholder 2">
            <a:extLst>
              <a:ext uri="{FF2B5EF4-FFF2-40B4-BE49-F238E27FC236}">
                <a16:creationId xmlns:a16="http://schemas.microsoft.com/office/drawing/2014/main" id="{A74AEFE6-16F0-4563-A1D4-63943059A50D}"/>
              </a:ext>
            </a:extLst>
          </p:cNvPr>
          <p:cNvSpPr>
            <a:spLocks noGrp="1"/>
          </p:cNvSpPr>
          <p:nvPr>
            <p:ph type="pic" sz="quarter" idx="13"/>
          </p:nvPr>
        </p:nvSpPr>
        <p:spPr>
          <a:xfrm>
            <a:off x="756644" y="2339364"/>
            <a:ext cx="4379913" cy="3187700"/>
          </a:xfrm>
        </p:spPr>
        <p:txBody>
          <a:bodyPr/>
          <a:lstStyle/>
          <a:p>
            <a:endParaRPr lang="en-AU" dirty="0"/>
          </a:p>
        </p:txBody>
      </p:sp>
    </p:spTree>
    <p:extLst>
      <p:ext uri="{BB962C8B-B14F-4D97-AF65-F5344CB8AC3E}">
        <p14:creationId xmlns:p14="http://schemas.microsoft.com/office/powerpoint/2010/main" val="3093656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4E698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5470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6"/>
            <a:ext cx="8698549" cy="830997"/>
          </a:xfrm>
          <a:prstGeom prst="rect">
            <a:avLst/>
          </a:prstGeom>
          <a:noFill/>
        </p:spPr>
        <p:txBody>
          <a:bodyPr wrap="square" rtlCol="0" anchor="ctr">
            <a:spAutoFit/>
          </a:bodyPr>
          <a:lstStyle/>
          <a:p>
            <a:pPr algn="ctr">
              <a:lnSpc>
                <a:spcPct val="100000"/>
              </a:lnSpc>
            </a:pPr>
            <a:r>
              <a:rPr lang="en-US" sz="4800" b="1" dirty="0">
                <a:solidFill>
                  <a:srgbClr val="4E6989"/>
                </a:solidFill>
                <a:ea typeface="Fira Sans Medium" charset="0"/>
                <a:cs typeface="Fira Sans Medium" charset="0"/>
              </a:rPr>
              <a:t>Copyright information</a:t>
            </a:r>
          </a:p>
        </p:txBody>
      </p:sp>
      <p:sp>
        <p:nvSpPr>
          <p:cNvPr id="12" name="Rectangle 11">
            <a:extLst>
              <a:ext uri="{FF2B5EF4-FFF2-40B4-BE49-F238E27FC236}">
                <a16:creationId xmlns:a16="http://schemas.microsoft.com/office/drawing/2014/main" id="{57BDE8B3-90EA-4B17-93F5-528300F999B7}"/>
              </a:ext>
            </a:extLst>
          </p:cNvPr>
          <p:cNvSpPr/>
          <p:nvPr userDrawn="1"/>
        </p:nvSpPr>
        <p:spPr>
          <a:xfrm>
            <a:off x="2324098" y="1787309"/>
            <a:ext cx="7543800" cy="877163"/>
          </a:xfrm>
          <a:prstGeom prst="rect">
            <a:avLst/>
          </a:prstGeom>
        </p:spPr>
        <p:txBody>
          <a:bodyPr wrap="square">
            <a:spAutoFit/>
          </a:bodyPr>
          <a:lstStyle/>
          <a:p>
            <a:pPr algn="ctr">
              <a:spcAft>
                <a:spcPts val="1800"/>
              </a:spcAft>
            </a:pPr>
            <a:r>
              <a:rPr lang="en-AU" dirty="0">
                <a:solidFill>
                  <a:srgbClr val="4E6989"/>
                </a:solidFill>
                <a:cs typeface="Calibri"/>
              </a:rPr>
              <a:t>© Seven Steps to Writing Success, 2021</a:t>
            </a:r>
          </a:p>
          <a:p>
            <a:pPr algn="ctr">
              <a:spcAft>
                <a:spcPts val="1800"/>
              </a:spcAft>
            </a:pPr>
            <a:r>
              <a:rPr lang="en-AU" dirty="0">
                <a:solidFill>
                  <a:srgbClr val="4E6989"/>
                </a:solidFill>
                <a:cs typeface="Calibri"/>
              </a:rPr>
              <a:t>www.sevenstepswriting.com</a:t>
            </a:r>
          </a:p>
        </p:txBody>
      </p:sp>
      <p:sp>
        <p:nvSpPr>
          <p:cNvPr id="13" name="Rectangle 12">
            <a:extLst>
              <a:ext uri="{FF2B5EF4-FFF2-40B4-BE49-F238E27FC236}">
                <a16:creationId xmlns:a16="http://schemas.microsoft.com/office/drawing/2014/main" id="{8A850967-CAD4-4887-944A-5176AC10FB87}"/>
              </a:ext>
            </a:extLst>
          </p:cNvPr>
          <p:cNvSpPr/>
          <p:nvPr userDrawn="1"/>
        </p:nvSpPr>
        <p:spPr>
          <a:xfrm>
            <a:off x="2324098" y="3422689"/>
            <a:ext cx="7543800" cy="369332"/>
          </a:xfrm>
          <a:prstGeom prst="rect">
            <a:avLst/>
          </a:prstGeom>
        </p:spPr>
        <p:txBody>
          <a:bodyPr wrap="square">
            <a:spAutoFit/>
          </a:bodyPr>
          <a:lstStyle/>
          <a:p>
            <a:pPr algn="l">
              <a:spcAft>
                <a:spcPts val="1200"/>
              </a:spcAft>
            </a:pPr>
            <a:r>
              <a:rPr lang="en-AU" b="1" dirty="0">
                <a:solidFill>
                  <a:srgbClr val="DF8983"/>
                </a:solidFill>
                <a:cs typeface="Calibri"/>
              </a:rPr>
              <a:t>Image credits:</a:t>
            </a:r>
          </a:p>
        </p:txBody>
      </p:sp>
      <p:sp>
        <p:nvSpPr>
          <p:cNvPr id="3" name="Text Placeholder 2">
            <a:extLst>
              <a:ext uri="{FF2B5EF4-FFF2-40B4-BE49-F238E27FC236}">
                <a16:creationId xmlns:a16="http://schemas.microsoft.com/office/drawing/2014/main" id="{BCFC1AC1-73AF-4436-8662-20C26AEC51FB}"/>
              </a:ext>
            </a:extLst>
          </p:cNvPr>
          <p:cNvSpPr>
            <a:spLocks noGrp="1"/>
          </p:cNvSpPr>
          <p:nvPr>
            <p:ph type="body" sz="quarter" idx="10"/>
          </p:nvPr>
        </p:nvSpPr>
        <p:spPr>
          <a:xfrm>
            <a:off x="2417763" y="3881438"/>
            <a:ext cx="6898957" cy="1889125"/>
          </a:xfrm>
        </p:spPr>
        <p:txBody>
          <a:bodyPr numCol="2"/>
          <a:lstStyle>
            <a:lvl1pPr marL="263525" indent="-263525">
              <a:spcAft>
                <a:spcPts val="0"/>
              </a:spcAft>
              <a:buFont typeface="+mj-lt"/>
              <a:buAutoNum type="arabicPeriod"/>
              <a:defRPr sz="1400">
                <a:solidFill>
                  <a:srgbClr val="4E6989"/>
                </a:solidFill>
              </a:defRPr>
            </a:lvl1pPr>
            <a:lvl2pPr marL="457200" indent="0">
              <a:buNone/>
              <a:defRPr>
                <a:solidFill>
                  <a:srgbClr val="4E6989"/>
                </a:solidFill>
              </a:defRPr>
            </a:lvl2pPr>
            <a:lvl3pPr>
              <a:defRPr>
                <a:solidFill>
                  <a:srgbClr val="4E6989"/>
                </a:solidFill>
              </a:defRPr>
            </a:lvl3pPr>
            <a:lvl4pPr>
              <a:defRPr>
                <a:solidFill>
                  <a:srgbClr val="4E6989"/>
                </a:solidFill>
              </a:defRPr>
            </a:lvl4pPr>
            <a:lvl5pPr>
              <a:defRPr>
                <a:solidFill>
                  <a:srgbClr val="4E6989"/>
                </a:solidFill>
              </a:defRPr>
            </a:lvl5pPr>
          </a:lstStyle>
          <a:p>
            <a:pPr lvl="0"/>
            <a:r>
              <a:rPr lang="en-US" dirty="0"/>
              <a:t>Click to edit Master text styles</a:t>
            </a:r>
          </a:p>
        </p:txBody>
      </p:sp>
    </p:spTree>
    <p:extLst>
      <p:ext uri="{BB962C8B-B14F-4D97-AF65-F5344CB8AC3E}">
        <p14:creationId xmlns:p14="http://schemas.microsoft.com/office/powerpoint/2010/main" val="4004098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ference only">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850967-CAD4-4887-944A-5176AC10FB87}"/>
              </a:ext>
            </a:extLst>
          </p:cNvPr>
          <p:cNvSpPr/>
          <p:nvPr userDrawn="1"/>
        </p:nvSpPr>
        <p:spPr>
          <a:xfrm>
            <a:off x="900740" y="567345"/>
            <a:ext cx="7543800" cy="369332"/>
          </a:xfrm>
          <a:prstGeom prst="rect">
            <a:avLst/>
          </a:prstGeom>
        </p:spPr>
        <p:txBody>
          <a:bodyPr wrap="square">
            <a:spAutoFit/>
          </a:bodyPr>
          <a:lstStyle/>
          <a:p>
            <a:pPr algn="l">
              <a:spcAft>
                <a:spcPts val="1200"/>
              </a:spcAft>
            </a:pPr>
            <a:r>
              <a:rPr lang="en-AU" b="0" i="1" dirty="0">
                <a:solidFill>
                  <a:schemeClr val="tx1"/>
                </a:solidFill>
                <a:cs typeface="Calibri"/>
              </a:rPr>
              <a:t>Commonly used images:</a:t>
            </a:r>
          </a:p>
        </p:txBody>
      </p:sp>
      <p:sp>
        <p:nvSpPr>
          <p:cNvPr id="3" name="Text Placeholder 2">
            <a:extLst>
              <a:ext uri="{FF2B5EF4-FFF2-40B4-BE49-F238E27FC236}">
                <a16:creationId xmlns:a16="http://schemas.microsoft.com/office/drawing/2014/main" id="{BCFC1AC1-73AF-4436-8662-20C26AEC51FB}"/>
              </a:ext>
            </a:extLst>
          </p:cNvPr>
          <p:cNvSpPr>
            <a:spLocks noGrp="1"/>
          </p:cNvSpPr>
          <p:nvPr>
            <p:ph type="body" sz="quarter" idx="10" hasCustomPrompt="1"/>
          </p:nvPr>
        </p:nvSpPr>
        <p:spPr>
          <a:xfrm>
            <a:off x="900741" y="1146864"/>
            <a:ext cx="5032700" cy="3729936"/>
          </a:xfrm>
        </p:spPr>
        <p:txBody>
          <a:bodyPr numCol="1"/>
          <a:lstStyle>
            <a:lvl1pPr marL="263525" indent="-263525">
              <a:spcAft>
                <a:spcPts val="600"/>
              </a:spcAft>
              <a:buFont typeface="+mj-lt"/>
              <a:buAutoNum type="arabicPeriod"/>
              <a:defRPr sz="1800">
                <a:solidFill>
                  <a:schemeClr val="tx1"/>
                </a:solidFill>
              </a:defRPr>
            </a:lvl1pPr>
            <a:lvl2pPr marL="457200" indent="0">
              <a:buNone/>
              <a:defRPr>
                <a:solidFill>
                  <a:srgbClr val="4E6989"/>
                </a:solidFill>
              </a:defRPr>
            </a:lvl2pPr>
            <a:lvl3pPr>
              <a:defRPr>
                <a:solidFill>
                  <a:srgbClr val="4E6989"/>
                </a:solidFill>
              </a:defRPr>
            </a:lvl3pPr>
            <a:lvl4pPr>
              <a:defRPr>
                <a:solidFill>
                  <a:srgbClr val="4E6989"/>
                </a:solidFill>
              </a:defRPr>
            </a:lvl4pPr>
            <a:lvl5pPr>
              <a:defRPr>
                <a:solidFill>
                  <a:srgbClr val="4E6989"/>
                </a:solidFill>
              </a:defRPr>
            </a:lvl5pPr>
          </a:lstStyle>
          <a:p>
            <a:pPr lvl="0"/>
            <a:r>
              <a:rPr lang="en-US" dirty="0"/>
              <a:t>Learning Intentions class photo = Seven Steps/</a:t>
            </a:r>
            <a:r>
              <a:rPr lang="en-US" dirty="0" err="1"/>
              <a:t>SaangpiSuan</a:t>
            </a:r>
            <a:endParaRPr lang="en-US" dirty="0"/>
          </a:p>
          <a:p>
            <a:pPr lvl="0"/>
            <a:r>
              <a:rPr lang="en-US" dirty="0"/>
              <a:t>Activate prior knowledge = iStock/</a:t>
            </a:r>
            <a:r>
              <a:rPr lang="en-US" dirty="0" err="1"/>
              <a:t>phototechno</a:t>
            </a:r>
            <a:endParaRPr lang="en-US" dirty="0"/>
          </a:p>
          <a:p>
            <a:pPr lvl="0"/>
            <a:r>
              <a:rPr lang="en-US" dirty="0"/>
              <a:t>We Do – </a:t>
            </a:r>
            <a:r>
              <a:rPr lang="en-US" dirty="0" err="1"/>
              <a:t>Edithvale</a:t>
            </a:r>
            <a:r>
              <a:rPr lang="en-US" dirty="0"/>
              <a:t> students = </a:t>
            </a:r>
            <a:r>
              <a:rPr lang="en-US" dirty="0" err="1"/>
              <a:t>SevenSteps</a:t>
            </a:r>
            <a:r>
              <a:rPr lang="en-US" dirty="0"/>
              <a:t>/</a:t>
            </a:r>
            <a:r>
              <a:rPr lang="en-US" dirty="0" err="1"/>
              <a:t>SaangpiSuan</a:t>
            </a:r>
            <a:endParaRPr lang="en-US" dirty="0"/>
          </a:p>
          <a:p>
            <a:pPr lvl="0"/>
            <a:r>
              <a:rPr lang="en-US" dirty="0"/>
              <a:t>You Do girl writing green top = iStock/</a:t>
            </a:r>
            <a:r>
              <a:rPr lang="en-US" dirty="0" err="1"/>
              <a:t>digitalskillet</a:t>
            </a:r>
            <a:endParaRPr lang="en-US" dirty="0"/>
          </a:p>
          <a:p>
            <a:pPr lvl="0"/>
            <a:r>
              <a:rPr lang="en-US" dirty="0"/>
              <a:t>Feedback – </a:t>
            </a:r>
            <a:r>
              <a:rPr lang="en-US" dirty="0" err="1"/>
              <a:t>Edithvale</a:t>
            </a:r>
            <a:r>
              <a:rPr lang="en-US" dirty="0"/>
              <a:t> students = </a:t>
            </a:r>
            <a:r>
              <a:rPr lang="en-US" dirty="0" err="1"/>
              <a:t>SevenSteps</a:t>
            </a:r>
            <a:r>
              <a:rPr lang="en-US" dirty="0"/>
              <a:t>/</a:t>
            </a:r>
            <a:r>
              <a:rPr lang="en-US" dirty="0" err="1"/>
              <a:t>SaangpiSuan</a:t>
            </a:r>
            <a:endParaRPr lang="en-US" dirty="0"/>
          </a:p>
          <a:p>
            <a:pPr lvl="0"/>
            <a:r>
              <a:rPr lang="en-US" dirty="0"/>
              <a:t>Brain photo = iStock/</a:t>
            </a:r>
            <a:r>
              <a:rPr lang="en-US" dirty="0" err="1"/>
              <a:t>deliormanli</a:t>
            </a:r>
            <a:endParaRPr lang="en-US" dirty="0"/>
          </a:p>
          <a:p>
            <a:pPr lvl="0"/>
            <a:r>
              <a:rPr lang="en-US" dirty="0"/>
              <a:t>Daisy focus photo = </a:t>
            </a:r>
            <a:r>
              <a:rPr lang="en-US" dirty="0" err="1"/>
              <a:t>Pixabay</a:t>
            </a:r>
            <a:r>
              <a:rPr lang="en-US" dirty="0"/>
              <a:t>/</a:t>
            </a:r>
            <a:r>
              <a:rPr lang="en-US" dirty="0" err="1"/>
              <a:t>anderele</a:t>
            </a:r>
            <a:endParaRPr lang="en-US" dirty="0"/>
          </a:p>
          <a:p>
            <a:pPr lvl="0"/>
            <a:endParaRPr lang="en-US" dirty="0"/>
          </a:p>
        </p:txBody>
      </p:sp>
      <p:sp>
        <p:nvSpPr>
          <p:cNvPr id="6" name="Rectangle 5">
            <a:extLst>
              <a:ext uri="{FF2B5EF4-FFF2-40B4-BE49-F238E27FC236}">
                <a16:creationId xmlns:a16="http://schemas.microsoft.com/office/drawing/2014/main" id="{BFCE6E36-99AC-4F9A-AC69-EF8600876A4A}"/>
              </a:ext>
            </a:extLst>
          </p:cNvPr>
          <p:cNvSpPr/>
          <p:nvPr userDrawn="1"/>
        </p:nvSpPr>
        <p:spPr>
          <a:xfrm>
            <a:off x="6095999" y="567345"/>
            <a:ext cx="6740843" cy="369332"/>
          </a:xfrm>
          <a:prstGeom prst="rect">
            <a:avLst/>
          </a:prstGeom>
        </p:spPr>
        <p:txBody>
          <a:bodyPr wrap="square">
            <a:spAutoFit/>
          </a:bodyPr>
          <a:lstStyle/>
          <a:p>
            <a:pPr algn="l">
              <a:spcAft>
                <a:spcPts val="1200"/>
              </a:spcAft>
            </a:pPr>
            <a:r>
              <a:rPr lang="en-AU" b="0" i="1" dirty="0">
                <a:solidFill>
                  <a:schemeClr val="tx1"/>
                </a:solidFill>
                <a:cs typeface="Calibri"/>
              </a:rPr>
              <a:t>Step concept images:</a:t>
            </a:r>
          </a:p>
        </p:txBody>
      </p:sp>
      <p:sp>
        <p:nvSpPr>
          <p:cNvPr id="7" name="Text Placeholder 2">
            <a:extLst>
              <a:ext uri="{FF2B5EF4-FFF2-40B4-BE49-F238E27FC236}">
                <a16:creationId xmlns:a16="http://schemas.microsoft.com/office/drawing/2014/main" id="{7CE0F252-21FE-4F4D-9631-E6712431B988}"/>
              </a:ext>
            </a:extLst>
          </p:cNvPr>
          <p:cNvSpPr>
            <a:spLocks noGrp="1"/>
          </p:cNvSpPr>
          <p:nvPr>
            <p:ph type="body" sz="quarter" idx="11" hasCustomPrompt="1"/>
          </p:nvPr>
        </p:nvSpPr>
        <p:spPr>
          <a:xfrm>
            <a:off x="6096000" y="1146864"/>
            <a:ext cx="4409440" cy="2612336"/>
          </a:xfrm>
        </p:spPr>
        <p:txBody>
          <a:bodyPr numCol="1"/>
          <a:lstStyle>
            <a:lvl1pPr marL="263525" indent="-263525">
              <a:spcAft>
                <a:spcPts val="600"/>
              </a:spcAft>
              <a:buFont typeface="+mj-lt"/>
              <a:buAutoNum type="arabicPeriod"/>
              <a:defRPr sz="1800">
                <a:solidFill>
                  <a:schemeClr val="tx1"/>
                </a:solidFill>
              </a:defRPr>
            </a:lvl1pPr>
            <a:lvl2pPr marL="457200" indent="0">
              <a:buNone/>
              <a:defRPr>
                <a:solidFill>
                  <a:srgbClr val="4E6989"/>
                </a:solidFill>
              </a:defRPr>
            </a:lvl2pPr>
            <a:lvl3pPr>
              <a:defRPr>
                <a:solidFill>
                  <a:srgbClr val="4E6989"/>
                </a:solidFill>
              </a:defRPr>
            </a:lvl3pPr>
            <a:lvl4pPr>
              <a:defRPr>
                <a:solidFill>
                  <a:srgbClr val="4E6989"/>
                </a:solidFill>
              </a:defRPr>
            </a:lvl4pPr>
            <a:lvl5pPr>
              <a:defRPr>
                <a:solidFill>
                  <a:srgbClr val="4E6989"/>
                </a:solidFill>
              </a:defRPr>
            </a:lvl5pPr>
          </a:lstStyle>
          <a:p>
            <a:pPr lvl="0"/>
            <a:r>
              <a:rPr lang="en-US" dirty="0"/>
              <a:t>iStock/</a:t>
            </a:r>
            <a:r>
              <a:rPr lang="en-US" dirty="0" err="1"/>
              <a:t>BrianAJackson</a:t>
            </a:r>
            <a:endParaRPr lang="en-US" dirty="0"/>
          </a:p>
          <a:p>
            <a:pPr lvl="0"/>
            <a:r>
              <a:rPr lang="en-US" dirty="0"/>
              <a:t>iStock/Nomadsoul1</a:t>
            </a:r>
          </a:p>
          <a:p>
            <a:pPr lvl="0"/>
            <a:r>
              <a:rPr lang="en-US" dirty="0"/>
              <a:t>iStock/</a:t>
            </a:r>
            <a:r>
              <a:rPr lang="en-US" dirty="0" err="1"/>
              <a:t>RomoloTavani</a:t>
            </a:r>
            <a:endParaRPr lang="en-US" dirty="0"/>
          </a:p>
          <a:p>
            <a:pPr lvl="0"/>
            <a:r>
              <a:rPr lang="en-US" dirty="0"/>
              <a:t>iStock/</a:t>
            </a:r>
            <a:r>
              <a:rPr lang="en-US" dirty="0" err="1"/>
              <a:t>Microstockhub</a:t>
            </a:r>
            <a:endParaRPr lang="en-US" dirty="0"/>
          </a:p>
          <a:p>
            <a:pPr lvl="0"/>
            <a:r>
              <a:rPr lang="en-US" dirty="0"/>
              <a:t>iStock/Papa42</a:t>
            </a:r>
          </a:p>
          <a:p>
            <a:pPr lvl="0"/>
            <a:r>
              <a:rPr lang="en-US" dirty="0"/>
              <a:t>iStock/</a:t>
            </a:r>
            <a:r>
              <a:rPr lang="en-US" dirty="0" err="1"/>
              <a:t>Lamaip</a:t>
            </a:r>
            <a:endParaRPr lang="en-US" dirty="0"/>
          </a:p>
          <a:p>
            <a:pPr lvl="0"/>
            <a:r>
              <a:rPr lang="en-US" dirty="0"/>
              <a:t>iStock/michalz86</a:t>
            </a:r>
          </a:p>
        </p:txBody>
      </p:sp>
    </p:spTree>
    <p:extLst>
      <p:ext uri="{BB962C8B-B14F-4D97-AF65-F5344CB8AC3E}">
        <p14:creationId xmlns:p14="http://schemas.microsoft.com/office/powerpoint/2010/main" val="4098156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inten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400726-6D18-49FD-9376-36F6AE434EB3}"/>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Learning Intentions</a:t>
            </a:r>
            <a:endParaRPr lang="en-US" sz="2000" b="1" dirty="0">
              <a:solidFill>
                <a:schemeClr val="tx1"/>
              </a:solidFill>
              <a:ea typeface="Fira Sans Medium" charset="0"/>
              <a:cs typeface="Fira Sans Medium" charset="0"/>
            </a:endParaRPr>
          </a:p>
        </p:txBody>
      </p:sp>
      <p:pic>
        <p:nvPicPr>
          <p:cNvPr id="10" name="Picture 9">
            <a:extLst>
              <a:ext uri="{FF2B5EF4-FFF2-40B4-BE49-F238E27FC236}">
                <a16:creationId xmlns:a16="http://schemas.microsoft.com/office/drawing/2014/main" id="{69F16E21-7F8F-45F0-B2A9-C5348A30B332}"/>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 Placeholder 6">
            <a:extLst>
              <a:ext uri="{FF2B5EF4-FFF2-40B4-BE49-F238E27FC236}">
                <a16:creationId xmlns:a16="http://schemas.microsoft.com/office/drawing/2014/main" id="{5DD25F7D-B972-47F7-A5FD-156D2D8929D3}"/>
              </a:ext>
            </a:extLst>
          </p:cNvPr>
          <p:cNvSpPr>
            <a:spLocks noGrp="1"/>
          </p:cNvSpPr>
          <p:nvPr>
            <p:ph type="body" sz="quarter" idx="11"/>
          </p:nvPr>
        </p:nvSpPr>
        <p:spPr>
          <a:xfrm>
            <a:off x="5760000" y="2439547"/>
            <a:ext cx="5353920" cy="3288390"/>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376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eory Step2">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3A0AEB4-650C-40F3-8E14-3A557906BF2F}"/>
              </a:ext>
            </a:extLst>
          </p:cNvPr>
          <p:cNvSpPr/>
          <p:nvPr userDrawn="1"/>
        </p:nvSpPr>
        <p:spPr>
          <a:xfrm>
            <a:off x="1055999" y="1133856"/>
            <a:ext cx="10080000" cy="5398782"/>
          </a:xfrm>
          <a:prstGeom prst="roundRect">
            <a:avLst/>
          </a:prstGeom>
          <a:solidFill>
            <a:srgbClr val="FACD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Picture Placeholder 7">
            <a:extLst>
              <a:ext uri="{FF2B5EF4-FFF2-40B4-BE49-F238E27FC236}">
                <a16:creationId xmlns:a16="http://schemas.microsoft.com/office/drawing/2014/main" id="{36E8020E-6D49-4536-8E62-FB32B2F33064}"/>
              </a:ext>
            </a:extLst>
          </p:cNvPr>
          <p:cNvSpPr>
            <a:spLocks noGrp="1"/>
          </p:cNvSpPr>
          <p:nvPr>
            <p:ph type="pic" sz="quarter" idx="10"/>
          </p:nvPr>
        </p:nvSpPr>
        <p:spPr>
          <a:xfrm>
            <a:off x="6236207" y="1759103"/>
            <a:ext cx="4554031" cy="4362423"/>
          </a:xfrm>
          <a:prstGeom prst="roundRect">
            <a:avLst/>
          </a:prstGeom>
          <a:solidFill>
            <a:schemeClr val="bg1"/>
          </a:solidFill>
          <a:effectLst>
            <a:outerShdw blurRad="50800" dist="38100" dir="2700000" algn="tl" rotWithShape="0">
              <a:prstClr val="black">
                <a:alpha val="40000"/>
              </a:prstClr>
            </a:outerShdw>
          </a:effectLst>
        </p:spPr>
        <p:txBody>
          <a:bodyPr/>
          <a:lstStyle/>
          <a:p>
            <a:endParaRPr lang="en-AU"/>
          </a:p>
        </p:txBody>
      </p:sp>
      <p:pic>
        <p:nvPicPr>
          <p:cNvPr id="5" name="Graphic 4">
            <a:extLst>
              <a:ext uri="{FF2B5EF4-FFF2-40B4-BE49-F238E27FC236}">
                <a16:creationId xmlns:a16="http://schemas.microsoft.com/office/drawing/2014/main" id="{5626764B-B467-4B54-9E16-7363573DD3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464000" y="331200"/>
            <a:ext cx="3268800" cy="1214284"/>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C726833E-19F0-4842-8168-450BF6232018}"/>
              </a:ext>
            </a:extLst>
          </p:cNvPr>
          <p:cNvSpPr txBox="1"/>
          <p:nvPr userDrawn="1"/>
        </p:nvSpPr>
        <p:spPr>
          <a:xfrm>
            <a:off x="4879846" y="521771"/>
            <a:ext cx="2432304" cy="830997"/>
          </a:xfrm>
          <a:prstGeom prst="rect">
            <a:avLst/>
          </a:prstGeom>
          <a:noFill/>
        </p:spPr>
        <p:txBody>
          <a:bodyPr wrap="square" rtlCol="0">
            <a:noAutofit/>
          </a:bodyPr>
          <a:lstStyle/>
          <a:p>
            <a:pPr algn="ctr"/>
            <a:r>
              <a:rPr lang="en-AU" sz="4800" b="1">
                <a:solidFill>
                  <a:schemeClr val="tx1"/>
                </a:solidFill>
                <a:effectLst/>
              </a:rPr>
              <a:t>Theory</a:t>
            </a:r>
            <a:endParaRPr lang="en-AU" b="1">
              <a:solidFill>
                <a:schemeClr val="tx1"/>
              </a:solidFill>
              <a:effectLst/>
            </a:endParaRPr>
          </a:p>
        </p:txBody>
      </p:sp>
      <p:sp>
        <p:nvSpPr>
          <p:cNvPr id="10" name="Text Placeholder 9">
            <a:extLst>
              <a:ext uri="{FF2B5EF4-FFF2-40B4-BE49-F238E27FC236}">
                <a16:creationId xmlns:a16="http://schemas.microsoft.com/office/drawing/2014/main" id="{59E6906D-8E93-4937-B6D3-9BCBEF2E291E}"/>
              </a:ext>
            </a:extLst>
          </p:cNvPr>
          <p:cNvSpPr>
            <a:spLocks noGrp="1"/>
          </p:cNvSpPr>
          <p:nvPr>
            <p:ph type="body" sz="quarter" idx="11" hasCustomPrompt="1"/>
          </p:nvPr>
        </p:nvSpPr>
        <p:spPr>
          <a:xfrm>
            <a:off x="1401761" y="1759104"/>
            <a:ext cx="4694239" cy="4362423"/>
          </a:xfrm>
        </p:spPr>
        <p:txBody>
          <a:bodyPr/>
          <a:lstStyle>
            <a:lvl1pPr>
              <a:spcAft>
                <a:spcPts val="1200"/>
              </a:spcAft>
              <a:defRPr sz="32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enter body text</a:t>
            </a:r>
          </a:p>
        </p:txBody>
      </p:sp>
    </p:spTree>
    <p:extLst>
      <p:ext uri="{BB962C8B-B14F-4D97-AF65-F5344CB8AC3E}">
        <p14:creationId xmlns:p14="http://schemas.microsoft.com/office/powerpoint/2010/main" val="1299069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ior knowledge">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D2D9CD-8CAC-44CB-AE6C-AD531C591765}"/>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7"/>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Activate Prior Knowledge</a:t>
            </a:r>
            <a:endParaRPr lang="en-US" sz="2000" b="1" dirty="0">
              <a:solidFill>
                <a:schemeClr val="tx1"/>
              </a:solidFill>
              <a:ea typeface="Fira Sans Medium" charset="0"/>
              <a:cs typeface="Fira Sans Medium" charset="0"/>
            </a:endParaRPr>
          </a:p>
        </p:txBody>
      </p:sp>
      <p:pic>
        <p:nvPicPr>
          <p:cNvPr id="12" name="Content Placeholder 10">
            <a:extLst>
              <a:ext uri="{FF2B5EF4-FFF2-40B4-BE49-F238E27FC236}">
                <a16:creationId xmlns:a16="http://schemas.microsoft.com/office/drawing/2014/main" id="{9226A326-3C65-4614-B13F-53DDD793FC9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40001" y="2340000"/>
            <a:ext cx="4697922" cy="29973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 Placeholder 2">
            <a:extLst>
              <a:ext uri="{FF2B5EF4-FFF2-40B4-BE49-F238E27FC236}">
                <a16:creationId xmlns:a16="http://schemas.microsoft.com/office/drawing/2014/main" id="{1E2463B7-B5E8-419C-9591-738430E9686E}"/>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81078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Model the technique</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053886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lain page">
    <p:bg>
      <p:bgPr>
        <a:solidFill>
          <a:srgbClr val="4E6989"/>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1999" cy="6870619"/>
          </a:xfrm>
          <a:prstGeom prst="rect">
            <a:avLst/>
          </a:prstGeom>
        </p:spPr>
      </p:pic>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708679"/>
            <a:ext cx="5999480" cy="38183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Picture Placeholder 3">
            <a:extLst>
              <a:ext uri="{FF2B5EF4-FFF2-40B4-BE49-F238E27FC236}">
                <a16:creationId xmlns:a16="http://schemas.microsoft.com/office/drawing/2014/main" id="{3CFDCE57-7E61-403C-B77F-39B992DB3294}"/>
              </a:ext>
            </a:extLst>
          </p:cNvPr>
          <p:cNvSpPr>
            <a:spLocks noGrp="1"/>
          </p:cNvSpPr>
          <p:nvPr>
            <p:ph type="pic" sz="quarter" idx="11"/>
          </p:nvPr>
        </p:nvSpPr>
        <p:spPr>
          <a:xfrm>
            <a:off x="7051675" y="1708679"/>
            <a:ext cx="4302125" cy="3818387"/>
          </a:xfrm>
        </p:spPr>
        <p:txBody>
          <a:bodyPr/>
          <a:lstStyle/>
          <a:p>
            <a:endParaRPr lang="en-AU" dirty="0"/>
          </a:p>
        </p:txBody>
      </p:sp>
    </p:spTree>
    <p:extLst>
      <p:ext uri="{BB962C8B-B14F-4D97-AF65-F5344CB8AC3E}">
        <p14:creationId xmlns:p14="http://schemas.microsoft.com/office/powerpoint/2010/main" val="3374742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_higher">
    <p:bg>
      <p:bgPr>
        <a:solidFill>
          <a:srgbClr val="4E6989"/>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1999" cy="6870619"/>
          </a:xfrm>
          <a:prstGeom prst="rect">
            <a:avLst/>
          </a:prstGeom>
        </p:spPr>
      </p:pic>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468800"/>
            <a:ext cx="10515600" cy="188399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Picture Placeholder 4">
            <a:extLst>
              <a:ext uri="{FF2B5EF4-FFF2-40B4-BE49-F238E27FC236}">
                <a16:creationId xmlns:a16="http://schemas.microsoft.com/office/drawing/2014/main" id="{A64CCA13-379E-4188-A156-B5DAB4348965}"/>
              </a:ext>
            </a:extLst>
          </p:cNvPr>
          <p:cNvSpPr>
            <a:spLocks noGrp="1"/>
          </p:cNvSpPr>
          <p:nvPr>
            <p:ph type="pic" sz="quarter" idx="11"/>
          </p:nvPr>
        </p:nvSpPr>
        <p:spPr>
          <a:xfrm>
            <a:off x="838200" y="3505200"/>
            <a:ext cx="10515600" cy="2611438"/>
          </a:xfrm>
        </p:spPr>
        <p:txBody>
          <a:bodyPr/>
          <a:lstStyle/>
          <a:p>
            <a:endParaRPr lang="en-AU" dirty="0"/>
          </a:p>
        </p:txBody>
      </p:sp>
    </p:spTree>
    <p:extLst>
      <p:ext uri="{BB962C8B-B14F-4D97-AF65-F5344CB8AC3E}">
        <p14:creationId xmlns:p14="http://schemas.microsoft.com/office/powerpoint/2010/main" val="248043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lain activ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lvl1pPr>
              <a:defRPr>
                <a:solidFill>
                  <a:srgbClr val="4E6989"/>
                </a:solidFill>
              </a:defRPr>
            </a:lvl1p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708678"/>
            <a:ext cx="6720840" cy="37574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Picture Placeholder 3">
            <a:extLst>
              <a:ext uri="{FF2B5EF4-FFF2-40B4-BE49-F238E27FC236}">
                <a16:creationId xmlns:a16="http://schemas.microsoft.com/office/drawing/2014/main" id="{7748ACD2-D886-42D0-B342-002D5627E098}"/>
              </a:ext>
            </a:extLst>
          </p:cNvPr>
          <p:cNvSpPr>
            <a:spLocks noGrp="1"/>
          </p:cNvSpPr>
          <p:nvPr>
            <p:ph type="pic" sz="quarter" idx="11"/>
          </p:nvPr>
        </p:nvSpPr>
        <p:spPr>
          <a:xfrm>
            <a:off x="8322336" y="1708679"/>
            <a:ext cx="3031464" cy="2690601"/>
          </a:xfrm>
        </p:spPr>
        <p:txBody>
          <a:bodyPr/>
          <a:lstStyle/>
          <a:p>
            <a:endParaRPr lang="en-AU" dirty="0"/>
          </a:p>
        </p:txBody>
      </p:sp>
    </p:spTree>
    <p:extLst>
      <p:ext uri="{BB962C8B-B14F-4D97-AF65-F5344CB8AC3E}">
        <p14:creationId xmlns:p14="http://schemas.microsoft.com/office/powerpoint/2010/main" val="2357029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pic>
        <p:nvPicPr>
          <p:cNvPr id="10" name="Picture 9">
            <a:extLst>
              <a:ext uri="{FF2B5EF4-FFF2-40B4-BE49-F238E27FC236}">
                <a16:creationId xmlns:a16="http://schemas.microsoft.com/office/drawing/2014/main" id="{76E9135A-C4B2-40B6-B8B9-D92FCB66DF0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40000" y="2340000"/>
            <a:ext cx="4357801" cy="29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5760000" y="2340000"/>
            <a:ext cx="5282800" cy="3038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81224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E698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A8AD28-BEB3-FD4A-BEFE-B3F3AF97835F}" type="datetimeFigureOut">
              <a:rPr lang="en-US" smtClean="0"/>
              <a:t>10/10/2025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92B3A-86F5-4342-9898-7E47E489A0FC}" type="slidenum">
              <a:rPr lang="en-US" smtClean="0"/>
              <a:t>‹#›</a:t>
            </a:fld>
            <a:endParaRPr lang="en-US" dirty="0"/>
          </a:p>
        </p:txBody>
      </p:sp>
    </p:spTree>
    <p:extLst>
      <p:ext uri="{BB962C8B-B14F-4D97-AF65-F5344CB8AC3E}">
        <p14:creationId xmlns:p14="http://schemas.microsoft.com/office/powerpoint/2010/main" val="1029772686"/>
      </p:ext>
    </p:extLst>
  </p:cSld>
  <p:clrMap bg1="lt1" tx1="dk1" bg2="lt2" tx2="dk2" accent1="accent1" accent2="accent2" accent3="accent3" accent4="accent4" accent5="accent5" accent6="accent6" hlink="hlink" folHlink="folHlink"/>
  <p:sldLayoutIdLst>
    <p:sldLayoutId id="2147483670" r:id="rId1"/>
    <p:sldLayoutId id="2147483651" r:id="rId2"/>
    <p:sldLayoutId id="2147483752" r:id="rId3"/>
    <p:sldLayoutId id="2147483660" r:id="rId4"/>
    <p:sldLayoutId id="2147483661" r:id="rId5"/>
    <p:sldLayoutId id="2147483677" r:id="rId6"/>
    <p:sldLayoutId id="2147483679" r:id="rId7"/>
    <p:sldLayoutId id="2147483683" r:id="rId8"/>
    <p:sldLayoutId id="2147483662" r:id="rId9"/>
    <p:sldLayoutId id="2147483663" r:id="rId10"/>
    <p:sldLayoutId id="2147483664" r:id="rId11"/>
    <p:sldLayoutId id="2147483680" r:id="rId12"/>
    <p:sldLayoutId id="2147483669" r:id="rId13"/>
    <p:sldLayoutId id="2147483666" r:id="rId14"/>
    <p:sldLayoutId id="2147483682" r:id="rId15"/>
    <p:sldLayoutId id="2147483667" r:id="rId16"/>
    <p:sldLayoutId id="2147483678" r:id="rId17"/>
  </p:sldLayoutIdLst>
  <p:txStyles>
    <p:titleStyle>
      <a:lvl1pPr algn="ctr" defTabSz="914400" rtl="0" eaLnBrk="1" latinLnBrk="0" hangingPunct="1">
        <a:lnSpc>
          <a:spcPct val="100000"/>
        </a:lnSpc>
        <a:spcBef>
          <a:spcPct val="0"/>
        </a:spcBef>
        <a:buNone/>
        <a:defRPr sz="4800" b="1" kern="1200">
          <a:solidFill>
            <a:schemeClr val="bg1"/>
          </a:solidFill>
          <a:latin typeface="+mn-lt"/>
          <a:ea typeface="Arial" panose="020B0604020202020204" pitchFamily="34" charset="0"/>
          <a:cs typeface="Arial" panose="020B0604020202020204" pitchFamily="34" charset="0"/>
        </a:defRPr>
      </a:lvl1pPr>
    </p:titleStyle>
    <p:body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C261B-F467-4CCA-99D2-B48242301373}"/>
              </a:ext>
            </a:extLst>
          </p:cNvPr>
          <p:cNvSpPr>
            <a:spLocks noGrp="1"/>
          </p:cNvSpPr>
          <p:nvPr>
            <p:ph type="title"/>
          </p:nvPr>
        </p:nvSpPr>
        <p:spPr>
          <a:xfrm>
            <a:off x="4892400" y="1767599"/>
            <a:ext cx="7299600" cy="2224800"/>
          </a:xfrm>
        </p:spPr>
        <p:txBody>
          <a:bodyPr>
            <a:normAutofit/>
          </a:bodyPr>
          <a:lstStyle/>
          <a:p>
            <a:r>
              <a:rPr lang="en-AU" dirty="0"/>
              <a:t>Narrative Fast Starts</a:t>
            </a:r>
          </a:p>
        </p:txBody>
      </p:sp>
      <p:sp>
        <p:nvSpPr>
          <p:cNvPr id="3" name="Text Placeholder 2">
            <a:extLst>
              <a:ext uri="{FF2B5EF4-FFF2-40B4-BE49-F238E27FC236}">
                <a16:creationId xmlns:a16="http://schemas.microsoft.com/office/drawing/2014/main" id="{2C126054-030B-4D48-9E07-216D39B1C6E7}"/>
              </a:ext>
            </a:extLst>
          </p:cNvPr>
          <p:cNvSpPr>
            <a:spLocks noGrp="1"/>
          </p:cNvSpPr>
          <p:nvPr>
            <p:ph type="body" sz="quarter" idx="14"/>
          </p:nvPr>
        </p:nvSpPr>
        <p:spPr/>
        <p:txBody>
          <a:bodyPr/>
          <a:lstStyle/>
          <a:p>
            <a:r>
              <a:rPr lang="en-AU" dirty="0"/>
              <a:t>Narrative writing</a:t>
            </a:r>
          </a:p>
        </p:txBody>
      </p:sp>
    </p:spTree>
    <p:extLst>
      <p:ext uri="{BB962C8B-B14F-4D97-AF65-F5344CB8AC3E}">
        <p14:creationId xmlns:p14="http://schemas.microsoft.com/office/powerpoint/2010/main" val="3168137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D597D0-EB9F-4BA2-A466-040776CE4518}"/>
              </a:ext>
            </a:extLst>
          </p:cNvPr>
          <p:cNvSpPr>
            <a:spLocks noGrp="1"/>
          </p:cNvSpPr>
          <p:nvPr>
            <p:ph type="title"/>
          </p:nvPr>
        </p:nvSpPr>
        <p:spPr/>
        <p:txBody>
          <a:bodyPr/>
          <a:lstStyle/>
          <a:p>
            <a:r>
              <a:rPr lang="en-AU" dirty="0"/>
              <a:t>Topics</a:t>
            </a:r>
          </a:p>
        </p:txBody>
      </p:sp>
      <p:sp>
        <p:nvSpPr>
          <p:cNvPr id="5" name="Text Placeholder 4">
            <a:extLst>
              <a:ext uri="{FF2B5EF4-FFF2-40B4-BE49-F238E27FC236}">
                <a16:creationId xmlns:a16="http://schemas.microsoft.com/office/drawing/2014/main" id="{0E3E6E71-0F75-4012-BF47-F658A3679CF8}"/>
              </a:ext>
            </a:extLst>
          </p:cNvPr>
          <p:cNvSpPr>
            <a:spLocks noGrp="1"/>
          </p:cNvSpPr>
          <p:nvPr>
            <p:ph type="body" sz="quarter" idx="10"/>
          </p:nvPr>
        </p:nvSpPr>
        <p:spPr>
          <a:xfrm>
            <a:off x="838200" y="1708678"/>
            <a:ext cx="7143044" cy="3757401"/>
          </a:xfrm>
        </p:spPr>
        <p:txBody>
          <a:bodyPr/>
          <a:lstStyle/>
          <a:p>
            <a:pPr marL="0" indent="0">
              <a:buNone/>
            </a:pPr>
            <a:r>
              <a:rPr lang="en-AU" dirty="0"/>
              <a:t>Write one Sizzling Start per minute. GO!</a:t>
            </a:r>
          </a:p>
          <a:p>
            <a:pPr marL="514350" indent="-514350">
              <a:spcAft>
                <a:spcPts val="600"/>
              </a:spcAft>
              <a:buFont typeface="+mj-lt"/>
              <a:buAutoNum type="arabicPeriod"/>
            </a:pPr>
            <a:r>
              <a:rPr lang="en-AU" sz="2800" dirty="0"/>
              <a:t>The Godzilla bride</a:t>
            </a:r>
          </a:p>
          <a:p>
            <a:pPr marL="514350" indent="-514350">
              <a:spcAft>
                <a:spcPts val="600"/>
              </a:spcAft>
              <a:buFont typeface="+mj-lt"/>
              <a:buAutoNum type="arabicPeriod"/>
            </a:pPr>
            <a:r>
              <a:rPr lang="en-AU" sz="2800" dirty="0"/>
              <a:t>Terrified of technology </a:t>
            </a:r>
          </a:p>
          <a:p>
            <a:pPr marL="514350" indent="-514350">
              <a:spcAft>
                <a:spcPts val="600"/>
              </a:spcAft>
              <a:buFont typeface="+mj-lt"/>
              <a:buAutoNum type="arabicPeriod"/>
            </a:pPr>
            <a:r>
              <a:rPr lang="en-AU" sz="2800" dirty="0"/>
              <a:t>What I’m about to do for a million dollars</a:t>
            </a:r>
          </a:p>
          <a:p>
            <a:pPr marL="514350" indent="-514350">
              <a:spcAft>
                <a:spcPts val="600"/>
              </a:spcAft>
              <a:buFont typeface="+mj-lt"/>
              <a:buAutoNum type="arabicPeriod"/>
            </a:pPr>
            <a:r>
              <a:rPr lang="en-AU" sz="2800" dirty="0"/>
              <a:t>Matt the Brat goes missing during the </a:t>
            </a:r>
            <a:br>
              <a:rPr lang="en-AU" sz="2800" dirty="0"/>
            </a:br>
            <a:r>
              <a:rPr lang="en-AU" sz="2800" dirty="0"/>
              <a:t>fun park excursion</a:t>
            </a:r>
          </a:p>
          <a:p>
            <a:pPr marL="514350" indent="-514350">
              <a:spcAft>
                <a:spcPts val="600"/>
              </a:spcAft>
              <a:buFont typeface="+mj-lt"/>
              <a:buAutoNum type="arabicPeriod"/>
            </a:pPr>
            <a:r>
              <a:rPr lang="en-AU" sz="2800" dirty="0"/>
              <a:t>The worst Christmas dinner ever</a:t>
            </a:r>
          </a:p>
        </p:txBody>
      </p:sp>
      <p:pic>
        <p:nvPicPr>
          <p:cNvPr id="8" name="Picture Placeholder 7">
            <a:extLst>
              <a:ext uri="{FF2B5EF4-FFF2-40B4-BE49-F238E27FC236}">
                <a16:creationId xmlns:a16="http://schemas.microsoft.com/office/drawing/2014/main" id="{CDDFD558-57A3-4FD8-8BDE-650BF02805D0}"/>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1048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88E9F64-1B7E-4DF2-9064-5C161631BF27}"/>
              </a:ext>
            </a:extLst>
          </p:cNvPr>
          <p:cNvSpPr>
            <a:spLocks noGrp="1"/>
          </p:cNvSpPr>
          <p:nvPr>
            <p:ph type="body" sz="quarter" idx="10"/>
          </p:nvPr>
        </p:nvSpPr>
        <p:spPr>
          <a:xfrm>
            <a:off x="5220000" y="2160000"/>
            <a:ext cx="6784623" cy="3958267"/>
          </a:xfrm>
        </p:spPr>
        <p:txBody>
          <a:bodyPr/>
          <a:lstStyle/>
          <a:p>
            <a:r>
              <a:rPr lang="en-US" sz="2800" dirty="0"/>
              <a:t>Share your favourite Sizzling Start with your group.</a:t>
            </a:r>
          </a:p>
          <a:p>
            <a:pPr>
              <a:spcAft>
                <a:spcPts val="600"/>
              </a:spcAft>
            </a:pPr>
            <a:r>
              <a:rPr lang="en-US" sz="2800" dirty="0"/>
              <a:t>Which starts:</a:t>
            </a:r>
          </a:p>
          <a:p>
            <a:pPr lvl="1">
              <a:spcAft>
                <a:spcPts val="0"/>
              </a:spcAft>
            </a:pPr>
            <a:r>
              <a:rPr lang="en-US" dirty="0"/>
              <a:t>a</a:t>
            </a:r>
            <a:r>
              <a:rPr lang="en-US" sz="2800" dirty="0"/>
              <a:t>re action-packed?</a:t>
            </a:r>
          </a:p>
          <a:p>
            <a:pPr lvl="1">
              <a:spcAft>
                <a:spcPts val="0"/>
              </a:spcAft>
            </a:pPr>
            <a:r>
              <a:rPr lang="en-US" sz="2800" dirty="0"/>
              <a:t>take place at a moment of change?</a:t>
            </a:r>
          </a:p>
          <a:p>
            <a:pPr lvl="1">
              <a:spcAft>
                <a:spcPts val="0"/>
              </a:spcAft>
            </a:pPr>
            <a:r>
              <a:rPr lang="en-US" dirty="0"/>
              <a:t>include backfill to orient the reader?</a:t>
            </a:r>
            <a:endParaRPr lang="en-US" sz="2800" dirty="0"/>
          </a:p>
          <a:p>
            <a:pPr>
              <a:spcAft>
                <a:spcPts val="600"/>
              </a:spcAft>
            </a:pPr>
            <a:r>
              <a:rPr lang="en-US" sz="2800" dirty="0"/>
              <a:t>Can you spot any other techniques that engage the reader?</a:t>
            </a:r>
          </a:p>
        </p:txBody>
      </p:sp>
    </p:spTree>
    <p:extLst>
      <p:ext uri="{BB962C8B-B14F-4D97-AF65-F5344CB8AC3E}">
        <p14:creationId xmlns:p14="http://schemas.microsoft.com/office/powerpoint/2010/main" val="641836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8425441-0954-438A-84B2-537A3B6B5CA9}"/>
              </a:ext>
            </a:extLst>
          </p:cNvPr>
          <p:cNvSpPr>
            <a:spLocks noGrp="1"/>
          </p:cNvSpPr>
          <p:nvPr>
            <p:ph type="body" sz="quarter" idx="11"/>
          </p:nvPr>
        </p:nvSpPr>
        <p:spPr>
          <a:xfrm>
            <a:off x="5760000" y="2439546"/>
            <a:ext cx="5469278" cy="3961253"/>
          </a:xfrm>
        </p:spPr>
        <p:txBody>
          <a:bodyPr/>
          <a:lstStyle/>
          <a:p>
            <a:pPr marL="0" indent="0">
              <a:spcAft>
                <a:spcPts val="600"/>
              </a:spcAft>
              <a:buNone/>
            </a:pPr>
            <a:r>
              <a:rPr lang="en-AU" dirty="0"/>
              <a:t>We can:</a:t>
            </a:r>
          </a:p>
          <a:p>
            <a:pPr>
              <a:spcAft>
                <a:spcPts val="600"/>
              </a:spcAft>
            </a:pPr>
            <a:r>
              <a:rPr lang="en-AU" dirty="0"/>
              <a:t>hook the reader immediately with a Sizzling Start</a:t>
            </a:r>
          </a:p>
          <a:p>
            <a:pPr>
              <a:spcAft>
                <a:spcPts val="600"/>
              </a:spcAft>
            </a:pPr>
            <a:r>
              <a:rPr lang="en-AU" dirty="0"/>
              <a:t>use backfill to orient the reader.</a:t>
            </a:r>
          </a:p>
        </p:txBody>
      </p:sp>
    </p:spTree>
    <p:extLst>
      <p:ext uri="{BB962C8B-B14F-4D97-AF65-F5344CB8AC3E}">
        <p14:creationId xmlns:p14="http://schemas.microsoft.com/office/powerpoint/2010/main" val="1624151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C18EB9-6B48-4F65-A4B4-29A48F97BE80}"/>
              </a:ext>
            </a:extLst>
          </p:cNvPr>
          <p:cNvSpPr>
            <a:spLocks noGrp="1"/>
          </p:cNvSpPr>
          <p:nvPr>
            <p:ph type="body" sz="quarter" idx="12"/>
          </p:nvPr>
        </p:nvSpPr>
        <p:spPr>
          <a:xfrm>
            <a:off x="838800" y="2339998"/>
            <a:ext cx="10607131" cy="3756001"/>
          </a:xfrm>
        </p:spPr>
        <p:txBody>
          <a:bodyPr/>
          <a:lstStyle/>
          <a:p>
            <a:r>
              <a:rPr lang="en-AU" sz="2800" dirty="0"/>
              <a:t>You’re starring in the strangest reality show ever</a:t>
            </a:r>
          </a:p>
          <a:p>
            <a:r>
              <a:rPr lang="en-AU" sz="2800" dirty="0"/>
              <a:t>Ghosts really do exist …</a:t>
            </a:r>
          </a:p>
          <a:p>
            <a:r>
              <a:rPr lang="en-AU" sz="2800" dirty="0"/>
              <a:t>The birthday party when everything goes wrong</a:t>
            </a:r>
          </a:p>
          <a:p>
            <a:r>
              <a:rPr lang="en-AU" sz="2800" dirty="0"/>
              <a:t>There’s a tree in the playground that eats kids!</a:t>
            </a:r>
          </a:p>
          <a:p>
            <a:r>
              <a:rPr lang="en-AU" sz="2800" dirty="0"/>
              <a:t>You have been randomly selected to travel to the moon</a:t>
            </a:r>
          </a:p>
        </p:txBody>
      </p:sp>
    </p:spTree>
    <p:extLst>
      <p:ext uri="{BB962C8B-B14F-4D97-AF65-F5344CB8AC3E}">
        <p14:creationId xmlns:p14="http://schemas.microsoft.com/office/powerpoint/2010/main" val="3243464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EB9F4-900B-4936-9420-CD60311A29A1}"/>
              </a:ext>
            </a:extLst>
          </p:cNvPr>
          <p:cNvSpPr>
            <a:spLocks noGrp="1"/>
          </p:cNvSpPr>
          <p:nvPr>
            <p:ph type="body" sz="quarter" idx="10"/>
          </p:nvPr>
        </p:nvSpPr>
        <p:spPr>
          <a:xfrm>
            <a:off x="2417763" y="3881438"/>
            <a:ext cx="6898957" cy="1266295"/>
          </a:xfrm>
        </p:spPr>
        <p:txBody>
          <a:bodyPr/>
          <a:lstStyle/>
          <a:p>
            <a:r>
              <a:rPr lang="en-GB" sz="1400" b="0" dirty="0" err="1"/>
              <a:t>SevenSteps</a:t>
            </a:r>
            <a:r>
              <a:rPr lang="en-GB" sz="1400" b="0" dirty="0"/>
              <a:t>/</a:t>
            </a:r>
            <a:r>
              <a:rPr lang="en-GB" sz="1400" b="0" dirty="0" err="1"/>
              <a:t>IanForss</a:t>
            </a:r>
            <a:endParaRPr lang="en-GB" sz="1400" b="0" dirty="0"/>
          </a:p>
          <a:p>
            <a:r>
              <a:rPr lang="en-GB" sz="1400" b="0" dirty="0"/>
              <a:t>iStock/Nomadsoul1</a:t>
            </a:r>
          </a:p>
          <a:p>
            <a:r>
              <a:rPr lang="en-GB" sz="1400" b="0" dirty="0"/>
              <a:t>SevenSteps/SaangpiSuan</a:t>
            </a:r>
          </a:p>
          <a:p>
            <a:r>
              <a:rPr lang="en-GB" sz="1400" b="0" dirty="0"/>
              <a:t>iStock/phototechno </a:t>
            </a:r>
          </a:p>
          <a:p>
            <a:r>
              <a:rPr lang="en-GB" sz="1400" dirty="0"/>
              <a:t>Unsplash/matthewlejune</a:t>
            </a:r>
            <a:endParaRPr lang="en-GB" sz="1400" b="0" dirty="0"/>
          </a:p>
          <a:p>
            <a:r>
              <a:rPr lang="en-GB" sz="1400" b="0" dirty="0"/>
              <a:t>iStock/dwphotos</a:t>
            </a:r>
          </a:p>
          <a:p>
            <a:r>
              <a:rPr lang="en-GB" sz="1400" b="0" dirty="0"/>
              <a:t>SevenSteps/SaangpiSuan</a:t>
            </a:r>
            <a:endParaRPr lang="en-GB" sz="1400" dirty="0"/>
          </a:p>
          <a:p>
            <a:r>
              <a:rPr lang="en-GB" sz="1400" dirty="0"/>
              <a:t>iStock/digitalskillet</a:t>
            </a:r>
          </a:p>
          <a:p>
            <a:r>
              <a:rPr lang="en-GB" sz="1400" b="0" dirty="0"/>
              <a:t>SevenSteps/SaangpiSuan</a:t>
            </a:r>
            <a:endParaRPr lang="en-GB" sz="1400" dirty="0"/>
          </a:p>
          <a:p>
            <a:r>
              <a:rPr lang="en-GB" sz="1400" b="0" dirty="0"/>
              <a:t>SevenSteps/</a:t>
            </a:r>
            <a:r>
              <a:rPr lang="en-GB" sz="1400" b="0" dirty="0" err="1"/>
              <a:t>SaangpiSuan</a:t>
            </a:r>
            <a:endParaRPr lang="en-GB" sz="1400" dirty="0"/>
          </a:p>
        </p:txBody>
      </p:sp>
    </p:spTree>
    <p:extLst>
      <p:ext uri="{BB962C8B-B14F-4D97-AF65-F5344CB8AC3E}">
        <p14:creationId xmlns:p14="http://schemas.microsoft.com/office/powerpoint/2010/main" val="233645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F32AD40-7E99-492D-B843-F132A4AFFC06}"/>
              </a:ext>
            </a:extLst>
          </p:cNvPr>
          <p:cNvSpPr>
            <a:spLocks noGrp="1"/>
          </p:cNvSpPr>
          <p:nvPr>
            <p:ph type="body" sz="quarter" idx="11"/>
          </p:nvPr>
        </p:nvSpPr>
        <p:spPr>
          <a:xfrm>
            <a:off x="5760000" y="2440800"/>
            <a:ext cx="5480429" cy="3330735"/>
          </a:xfrm>
        </p:spPr>
        <p:txBody>
          <a:bodyPr/>
          <a:lstStyle/>
          <a:p>
            <a:pPr marL="0" indent="0">
              <a:spcAft>
                <a:spcPts val="600"/>
              </a:spcAft>
              <a:buNone/>
            </a:pPr>
            <a:r>
              <a:rPr lang="en-AU" dirty="0"/>
              <a:t>We are learning to:</a:t>
            </a:r>
          </a:p>
          <a:p>
            <a:pPr>
              <a:spcAft>
                <a:spcPts val="600"/>
              </a:spcAft>
            </a:pPr>
            <a:r>
              <a:rPr lang="en-AU" dirty="0"/>
              <a:t>hook the reader immediately with a Sizzling Start</a:t>
            </a:r>
          </a:p>
          <a:p>
            <a:pPr>
              <a:spcAft>
                <a:spcPts val="600"/>
              </a:spcAft>
            </a:pPr>
            <a:r>
              <a:rPr lang="en-AU" dirty="0"/>
              <a:t>use backfill to orient the reader.</a:t>
            </a:r>
          </a:p>
        </p:txBody>
      </p:sp>
    </p:spTree>
    <p:extLst>
      <p:ext uri="{BB962C8B-B14F-4D97-AF65-F5344CB8AC3E}">
        <p14:creationId xmlns:p14="http://schemas.microsoft.com/office/powerpoint/2010/main" val="208361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293462E-19AC-4631-8C2C-6D65475D0673}"/>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t="-15150" b="-15150"/>
          <a:stretch>
            <a:fillRect/>
          </a:stretch>
        </p:blipFill>
        <p:spPr>
          <a:xfrm>
            <a:off x="6236207" y="1759103"/>
            <a:ext cx="4554031" cy="4362423"/>
          </a:xfrm>
        </p:spPr>
      </p:pic>
      <p:sp>
        <p:nvSpPr>
          <p:cNvPr id="3" name="Text Placeholder 2">
            <a:extLst>
              <a:ext uri="{FF2B5EF4-FFF2-40B4-BE49-F238E27FC236}">
                <a16:creationId xmlns:a16="http://schemas.microsoft.com/office/drawing/2014/main" id="{0676A8B8-22CC-47E6-8B44-25C2664B0791}"/>
              </a:ext>
            </a:extLst>
          </p:cNvPr>
          <p:cNvSpPr>
            <a:spLocks noGrp="1"/>
          </p:cNvSpPr>
          <p:nvPr>
            <p:ph type="body" sz="quarter" idx="11"/>
          </p:nvPr>
        </p:nvSpPr>
        <p:spPr>
          <a:xfrm>
            <a:off x="1401761" y="1759103"/>
            <a:ext cx="4834446" cy="4362423"/>
          </a:xfrm>
        </p:spPr>
        <p:txBody>
          <a:bodyPr/>
          <a:lstStyle/>
          <a:p>
            <a:r>
              <a:rPr lang="en-US" dirty="0"/>
              <a:t>Start with action or at a moment of change. </a:t>
            </a:r>
          </a:p>
          <a:p>
            <a:r>
              <a:rPr lang="en-US" dirty="0"/>
              <a:t>Add backfill as the action unfolds. </a:t>
            </a:r>
          </a:p>
          <a:p>
            <a:r>
              <a:rPr lang="en-US" dirty="0"/>
              <a:t>Get back to the live action quickly. </a:t>
            </a:r>
          </a:p>
          <a:p>
            <a:pPr marL="0" indent="0">
              <a:buNone/>
            </a:pPr>
            <a:endParaRPr lang="en-AU" dirty="0"/>
          </a:p>
        </p:txBody>
      </p:sp>
    </p:spTree>
    <p:extLst>
      <p:ext uri="{BB962C8B-B14F-4D97-AF65-F5344CB8AC3E}">
        <p14:creationId xmlns:p14="http://schemas.microsoft.com/office/powerpoint/2010/main" val="60282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154B6D8-CB31-4782-B22F-3D41BC14377E}"/>
              </a:ext>
            </a:extLst>
          </p:cNvPr>
          <p:cNvSpPr>
            <a:spLocks noGrp="1"/>
          </p:cNvSpPr>
          <p:nvPr>
            <p:ph type="body" sz="quarter" idx="11"/>
          </p:nvPr>
        </p:nvSpPr>
        <p:spPr>
          <a:xfrm>
            <a:off x="900000" y="2340000"/>
            <a:ext cx="7060154" cy="3206729"/>
          </a:xfrm>
        </p:spPr>
        <p:txBody>
          <a:bodyPr/>
          <a:lstStyle/>
          <a:p>
            <a:pPr marL="0" indent="0">
              <a:buNone/>
            </a:pPr>
            <a:r>
              <a:rPr lang="en-AU" dirty="0"/>
              <a:t>Look at the before and after samples on the next two slides.</a:t>
            </a:r>
          </a:p>
          <a:p>
            <a:pPr marL="0" indent="0">
              <a:buNone/>
            </a:pPr>
            <a:r>
              <a:rPr lang="en-AU" dirty="0"/>
              <a:t>Which one is more engaging, and why?</a:t>
            </a:r>
          </a:p>
        </p:txBody>
      </p:sp>
      <p:pic>
        <p:nvPicPr>
          <p:cNvPr id="6" name="Picture Placeholder 7">
            <a:extLst>
              <a:ext uri="{FF2B5EF4-FFF2-40B4-BE49-F238E27FC236}">
                <a16:creationId xmlns:a16="http://schemas.microsoft.com/office/drawing/2014/main" id="{528E7E95-8B09-47AA-B4CE-B47497489797}"/>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208000" y="2136113"/>
            <a:ext cx="3143956" cy="34106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21490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FE2B815-8FDD-4F0C-85C1-DF7139AC46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56" y="90311"/>
            <a:ext cx="12282311" cy="6858000"/>
          </a:xfrm>
          <a:prstGeom prst="rect">
            <a:avLst/>
          </a:prstGeom>
        </p:spPr>
      </p:pic>
      <p:sp>
        <p:nvSpPr>
          <p:cNvPr id="14" name="Text Placeholder 4">
            <a:extLst>
              <a:ext uri="{FF2B5EF4-FFF2-40B4-BE49-F238E27FC236}">
                <a16:creationId xmlns:a16="http://schemas.microsoft.com/office/drawing/2014/main" id="{A0746D09-079A-4A7C-BE32-9673A2ADF0AC}"/>
              </a:ext>
            </a:extLst>
          </p:cNvPr>
          <p:cNvSpPr>
            <a:spLocks noGrp="1"/>
          </p:cNvSpPr>
          <p:nvPr>
            <p:ph type="body" sz="quarter" idx="4294967295"/>
          </p:nvPr>
        </p:nvSpPr>
        <p:spPr>
          <a:xfrm>
            <a:off x="1473198" y="987778"/>
            <a:ext cx="9680224" cy="4432711"/>
          </a:xfrm>
        </p:spPr>
        <p:txBody>
          <a:bodyPr anchor="ctr"/>
          <a:lstStyle/>
          <a:p>
            <a:pPr marL="0" indent="0">
              <a:spcAft>
                <a:spcPts val="2400"/>
              </a:spcAft>
              <a:buNone/>
            </a:pPr>
            <a:r>
              <a:rPr lang="en-AU" b="1" dirty="0">
                <a:solidFill>
                  <a:schemeClr val="tx1"/>
                </a:solidFill>
              </a:rPr>
              <a:t>Before</a:t>
            </a:r>
          </a:p>
          <a:p>
            <a:pPr marL="0" indent="0">
              <a:spcAft>
                <a:spcPts val="1200"/>
              </a:spcAft>
              <a:buNone/>
            </a:pPr>
            <a:r>
              <a:rPr lang="en-AU" dirty="0">
                <a:solidFill>
                  <a:schemeClr val="tx1"/>
                </a:solidFill>
              </a:rPr>
              <a:t>I woke up that morning really nervous. Today was the day of the big disco competition. Sam and I had been practising for months. This year we would do it. We would beat that Penelope and her partner once and for all. I leapt out of bed ...</a:t>
            </a:r>
          </a:p>
        </p:txBody>
      </p:sp>
    </p:spTree>
    <p:extLst>
      <p:ext uri="{BB962C8B-B14F-4D97-AF65-F5344CB8AC3E}">
        <p14:creationId xmlns:p14="http://schemas.microsoft.com/office/powerpoint/2010/main" val="23165481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FE2B815-8FDD-4F0C-85C1-DF7139AC46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56" y="90311"/>
            <a:ext cx="12282311" cy="6858000"/>
          </a:xfrm>
          <a:prstGeom prst="rect">
            <a:avLst/>
          </a:prstGeom>
        </p:spPr>
      </p:pic>
      <p:sp>
        <p:nvSpPr>
          <p:cNvPr id="14" name="Text Placeholder 4">
            <a:extLst>
              <a:ext uri="{FF2B5EF4-FFF2-40B4-BE49-F238E27FC236}">
                <a16:creationId xmlns:a16="http://schemas.microsoft.com/office/drawing/2014/main" id="{A0746D09-079A-4A7C-BE32-9673A2ADF0AC}"/>
              </a:ext>
            </a:extLst>
          </p:cNvPr>
          <p:cNvSpPr>
            <a:spLocks noGrp="1"/>
          </p:cNvSpPr>
          <p:nvPr>
            <p:ph type="body" sz="quarter" idx="4294967295"/>
          </p:nvPr>
        </p:nvSpPr>
        <p:spPr>
          <a:xfrm>
            <a:off x="1473198" y="968248"/>
            <a:ext cx="9928580" cy="4470400"/>
          </a:xfrm>
        </p:spPr>
        <p:txBody>
          <a:bodyPr anchor="ctr"/>
          <a:lstStyle/>
          <a:p>
            <a:pPr marL="0" indent="0">
              <a:spcAft>
                <a:spcPts val="1800"/>
              </a:spcAft>
              <a:buNone/>
            </a:pPr>
            <a:r>
              <a:rPr lang="en-AU" b="1" dirty="0">
                <a:solidFill>
                  <a:schemeClr val="tx1"/>
                </a:solidFill>
              </a:rPr>
              <a:t>After</a:t>
            </a:r>
          </a:p>
          <a:p>
            <a:pPr marL="0" indent="0">
              <a:spcAft>
                <a:spcPts val="1200"/>
              </a:spcAft>
              <a:buNone/>
            </a:pPr>
            <a:r>
              <a:rPr lang="en-AU" sz="2800" dirty="0">
                <a:solidFill>
                  <a:schemeClr val="tx1"/>
                </a:solidFill>
              </a:rPr>
              <a:t>I opened the door and the music hit me like a blast. Lights flashed, people moved in a swirl of colour. </a:t>
            </a:r>
          </a:p>
          <a:p>
            <a:pPr marL="0" indent="0">
              <a:spcAft>
                <a:spcPts val="1200"/>
              </a:spcAft>
              <a:buNone/>
            </a:pPr>
            <a:r>
              <a:rPr lang="en-AU" sz="2800" dirty="0">
                <a:solidFill>
                  <a:schemeClr val="tx1"/>
                </a:solidFill>
              </a:rPr>
              <a:t>It was suddenly hard to breathe. Nerves, I guess. It was the big dance competition. Sam and I had been practising for months. </a:t>
            </a:r>
          </a:p>
          <a:p>
            <a:pPr marL="0" indent="0">
              <a:spcAft>
                <a:spcPts val="1200"/>
              </a:spcAft>
              <a:buNone/>
            </a:pPr>
            <a:r>
              <a:rPr lang="en-AU" sz="2800" dirty="0">
                <a:solidFill>
                  <a:schemeClr val="tx1"/>
                </a:solidFill>
              </a:rPr>
              <a:t>This year we would win! We must!</a:t>
            </a:r>
          </a:p>
          <a:p>
            <a:pPr marL="0" indent="0">
              <a:spcAft>
                <a:spcPts val="1200"/>
              </a:spcAft>
              <a:buNone/>
            </a:pPr>
            <a:r>
              <a:rPr lang="en-AU" sz="2800" dirty="0">
                <a:solidFill>
                  <a:schemeClr val="tx1"/>
                </a:solidFill>
              </a:rPr>
              <a:t>‘Hi there!’ It was Penelope. Yeah, it would be.  </a:t>
            </a:r>
          </a:p>
          <a:p>
            <a:pPr marL="0" indent="0">
              <a:spcAft>
                <a:spcPts val="1200"/>
              </a:spcAft>
              <a:buNone/>
            </a:pPr>
            <a:r>
              <a:rPr lang="en-AU" sz="2800" dirty="0">
                <a:solidFill>
                  <a:schemeClr val="tx1"/>
                </a:solidFill>
              </a:rPr>
              <a:t>‘Bet you think you’re going to win!’</a:t>
            </a:r>
          </a:p>
        </p:txBody>
      </p:sp>
    </p:spTree>
    <p:extLst>
      <p:ext uri="{BB962C8B-B14F-4D97-AF65-F5344CB8AC3E}">
        <p14:creationId xmlns:p14="http://schemas.microsoft.com/office/powerpoint/2010/main" val="3444943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A635F-C29B-49A8-A1B7-EEE828D348CD}"/>
              </a:ext>
            </a:extLst>
          </p:cNvPr>
          <p:cNvSpPr>
            <a:spLocks noGrp="1"/>
          </p:cNvSpPr>
          <p:nvPr>
            <p:ph type="title"/>
          </p:nvPr>
        </p:nvSpPr>
        <p:spPr/>
        <p:txBody>
          <a:bodyPr/>
          <a:lstStyle/>
          <a:p>
            <a:r>
              <a:rPr lang="en-AU" dirty="0"/>
              <a:t>The after version:</a:t>
            </a:r>
          </a:p>
        </p:txBody>
      </p:sp>
      <p:sp>
        <p:nvSpPr>
          <p:cNvPr id="3" name="Text Placeholder 2">
            <a:extLst>
              <a:ext uri="{FF2B5EF4-FFF2-40B4-BE49-F238E27FC236}">
                <a16:creationId xmlns:a16="http://schemas.microsoft.com/office/drawing/2014/main" id="{19123A4A-C2A9-490A-B0FD-65C463EFDDB1}"/>
              </a:ext>
            </a:extLst>
          </p:cNvPr>
          <p:cNvSpPr>
            <a:spLocks noGrp="1"/>
          </p:cNvSpPr>
          <p:nvPr>
            <p:ph type="body" sz="quarter" idx="10"/>
          </p:nvPr>
        </p:nvSpPr>
        <p:spPr>
          <a:xfrm>
            <a:off x="838199" y="1708679"/>
            <a:ext cx="7176911" cy="3818387"/>
          </a:xfrm>
        </p:spPr>
        <p:txBody>
          <a:bodyPr/>
          <a:lstStyle/>
          <a:p>
            <a:r>
              <a:rPr lang="en-AU" sz="2800" dirty="0"/>
              <a:t>Starts where the action is – at the disco rather than in the morning</a:t>
            </a:r>
          </a:p>
          <a:p>
            <a:r>
              <a:rPr lang="en-AU" sz="2800" dirty="0"/>
              <a:t>Uses more vibrant language because the writer has interesting material to write about</a:t>
            </a:r>
          </a:p>
          <a:p>
            <a:r>
              <a:rPr lang="en-AU" sz="2800" dirty="0"/>
              <a:t>Includes some background information (backfill): ‘It was the big dance competition.’</a:t>
            </a:r>
          </a:p>
          <a:p>
            <a:r>
              <a:rPr lang="en-AU" sz="2800" dirty="0"/>
              <a:t>Then gets straight back to action: ‘Hi there!’</a:t>
            </a:r>
            <a:endParaRPr lang="en-AU" dirty="0"/>
          </a:p>
        </p:txBody>
      </p:sp>
      <p:pic>
        <p:nvPicPr>
          <p:cNvPr id="8" name="Picture Placeholder 7">
            <a:extLst>
              <a:ext uri="{FF2B5EF4-FFF2-40B4-BE49-F238E27FC236}">
                <a16:creationId xmlns:a16="http://schemas.microsoft.com/office/drawing/2014/main" id="{DAD00FC0-5FC5-44C2-9DFE-221B5AEC01C0}"/>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8208000" y="1708149"/>
            <a:ext cx="3143956" cy="38183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37749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ADC540-F642-4153-8B60-077138E02181}"/>
              </a:ext>
            </a:extLst>
          </p:cNvPr>
          <p:cNvSpPr>
            <a:spLocks noGrp="1"/>
          </p:cNvSpPr>
          <p:nvPr>
            <p:ph type="body" sz="quarter" idx="10"/>
          </p:nvPr>
        </p:nvSpPr>
        <p:spPr>
          <a:xfrm>
            <a:off x="5760000" y="2340000"/>
            <a:ext cx="5698222" cy="3793514"/>
          </a:xfrm>
        </p:spPr>
        <p:txBody>
          <a:bodyPr/>
          <a:lstStyle/>
          <a:p>
            <a:r>
              <a:rPr lang="en-AU" sz="3000" dirty="0"/>
              <a:t>Divide into groups </a:t>
            </a:r>
            <a:r>
              <a:rPr lang="en-AU" sz="3000"/>
              <a:t>of 2–4. </a:t>
            </a:r>
            <a:endParaRPr lang="en-AU" sz="3000" dirty="0"/>
          </a:p>
          <a:p>
            <a:r>
              <a:rPr lang="en-AU" sz="3000" dirty="0"/>
              <a:t>Come up with a Sizzling Start for one of the following topics:</a:t>
            </a:r>
          </a:p>
          <a:p>
            <a:pPr lvl="1"/>
            <a:r>
              <a:rPr lang="en-AU" b="1" dirty="0">
                <a:solidFill>
                  <a:srgbClr val="FACD6C"/>
                </a:solidFill>
              </a:rPr>
              <a:t>An excursion to the zoo</a:t>
            </a:r>
          </a:p>
          <a:p>
            <a:pPr lvl="1"/>
            <a:r>
              <a:rPr lang="en-AU" b="1" dirty="0">
                <a:solidFill>
                  <a:srgbClr val="FACD6C"/>
                </a:solidFill>
              </a:rPr>
              <a:t>A birthday party</a:t>
            </a:r>
          </a:p>
          <a:p>
            <a:pPr lvl="1"/>
            <a:r>
              <a:rPr lang="en-AU" b="1" dirty="0">
                <a:solidFill>
                  <a:srgbClr val="FACD6C"/>
                </a:solidFill>
              </a:rPr>
              <a:t>The night the power went off</a:t>
            </a:r>
          </a:p>
        </p:txBody>
      </p:sp>
    </p:spTree>
    <p:extLst>
      <p:ext uri="{BB962C8B-B14F-4D97-AF65-F5344CB8AC3E}">
        <p14:creationId xmlns:p14="http://schemas.microsoft.com/office/powerpoint/2010/main" val="857375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1"/>
          </p:nvPr>
        </p:nvSpPr>
        <p:spPr>
          <a:xfrm>
            <a:off x="838799" y="1980000"/>
            <a:ext cx="8877137" cy="3732133"/>
          </a:xfrm>
        </p:spPr>
        <p:txBody>
          <a:bodyPr/>
          <a:lstStyle/>
          <a:p>
            <a:r>
              <a:rPr lang="en-AU" sz="2800"/>
              <a:t>The </a:t>
            </a:r>
            <a:r>
              <a:rPr lang="en-AU" sz="2800" dirty="0"/>
              <a:t>challenge – write FIVE Sizzling Starts in FIVE minutes based on the topics on the next slide. </a:t>
            </a:r>
          </a:p>
          <a:p>
            <a:r>
              <a:rPr lang="en-AU" sz="2800" dirty="0"/>
              <a:t>Yes, it is possible! Your teacher will let you know when </a:t>
            </a:r>
            <a:br>
              <a:rPr lang="en-AU" sz="2800" dirty="0"/>
            </a:br>
            <a:r>
              <a:rPr lang="en-AU" sz="2800" dirty="0"/>
              <a:t>to move on to the next topic.</a:t>
            </a:r>
          </a:p>
          <a:p>
            <a:r>
              <a:rPr lang="en-AU" sz="2800" dirty="0"/>
              <a:t>Don’t worry about neat handwriting or spelling just now. Your task is to capture creative ideas fast!</a:t>
            </a:r>
          </a:p>
        </p:txBody>
      </p:sp>
    </p:spTree>
    <p:extLst>
      <p:ext uri="{BB962C8B-B14F-4D97-AF65-F5344CB8AC3E}">
        <p14:creationId xmlns:p14="http://schemas.microsoft.com/office/powerpoint/2010/main" val="2079087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78608</TotalTime>
  <Words>1283</Words>
  <Application>Microsoft Office PowerPoint</Application>
  <PresentationFormat>Widescreen</PresentationFormat>
  <Paragraphs>127</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Fira Sans Medium</vt:lpstr>
      <vt:lpstr>Arial</vt:lpstr>
      <vt:lpstr>Poppins</vt:lpstr>
      <vt:lpstr>Calibri</vt:lpstr>
      <vt:lpstr>Office Theme</vt:lpstr>
      <vt:lpstr>Narrative Fast Starts</vt:lpstr>
      <vt:lpstr>PowerPoint Presentation</vt:lpstr>
      <vt:lpstr>PowerPoint Presentation</vt:lpstr>
      <vt:lpstr>PowerPoint Presentation</vt:lpstr>
      <vt:lpstr>PowerPoint Presentation</vt:lpstr>
      <vt:lpstr>PowerPoint Presentation</vt:lpstr>
      <vt:lpstr>The after version:</vt:lpstr>
      <vt:lpstr>PowerPoint Presentation</vt:lpstr>
      <vt:lpstr>PowerPoint Presentation</vt:lpstr>
      <vt:lpstr>Topics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Sarah Bakker</cp:lastModifiedBy>
  <cp:revision>584</cp:revision>
  <cp:lastPrinted>2019-02-22T03:13:32Z</cp:lastPrinted>
  <dcterms:created xsi:type="dcterms:W3CDTF">2019-02-18T20:04:14Z</dcterms:created>
  <dcterms:modified xsi:type="dcterms:W3CDTF">2025-10-10T02:17:33Z</dcterms:modified>
</cp:coreProperties>
</file>