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888" r:id="rId2"/>
    <p:sldId id="872" r:id="rId3"/>
    <p:sldId id="1415" r:id="rId4"/>
    <p:sldId id="1411" r:id="rId5"/>
    <p:sldId id="1412" r:id="rId6"/>
    <p:sldId id="1409" r:id="rId7"/>
    <p:sldId id="1416" r:id="rId8"/>
    <p:sldId id="1413" r:id="rId9"/>
    <p:sldId id="631" r:id="rId10"/>
    <p:sldId id="1417" r:id="rId11"/>
    <p:sldId id="875" r:id="rId12"/>
    <p:sldId id="260" r:id="rId13"/>
    <p:sldId id="1389" r:id="rId14"/>
    <p:sldId id="1395" r:id="rId15"/>
    <p:sldId id="874" r:id="rId16"/>
    <p:sldId id="873" r:id="rId17"/>
    <p:sldId id="866" r:id="rId18"/>
    <p:sldId id="869" r:id="rId19"/>
    <p:sldId id="876" r:id="rId20"/>
    <p:sldId id="880" r:id="rId21"/>
    <p:sldId id="878" r:id="rId22"/>
    <p:sldId id="1393" r:id="rId23"/>
    <p:sldId id="1398" r:id="rId24"/>
    <p:sldId id="1394" r:id="rId25"/>
    <p:sldId id="1397" r:id="rId26"/>
    <p:sldId id="870" r:id="rId27"/>
    <p:sldId id="898" r:id="rId28"/>
    <p:sldId id="7055" r:id="rId29"/>
    <p:sldId id="6827" r:id="rId30"/>
    <p:sldId id="1388" r:id="rId31"/>
    <p:sldId id="897" r:id="rId32"/>
    <p:sldId id="974" r:id="rId33"/>
    <p:sldId id="1402" r:id="rId34"/>
  </p:sldIdLst>
  <p:sldSz cx="12192000" cy="6858000"/>
  <p:notesSz cx="6858000" cy="9144000"/>
  <p:embeddedFontLst>
    <p:embeddedFont>
      <p:font typeface="poppins" panose="00000500000000000000" pitchFamily="2" charset="0"/>
      <p:regular r:id="rId37"/>
      <p:bold r:id="rId38"/>
      <p:italic r:id="rId39"/>
      <p:boldItalic r:id="rId40"/>
    </p:embeddedFont>
    <p:embeddedFont>
      <p:font typeface="Roboto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CAD2C91-EB56-4AE1-8EC7-0948CA0D08FA}">
          <p14:sldIdLst>
            <p14:sldId id="888"/>
            <p14:sldId id="872"/>
            <p14:sldId id="1415"/>
            <p14:sldId id="1411"/>
            <p14:sldId id="1412"/>
            <p14:sldId id="1409"/>
            <p14:sldId id="1416"/>
            <p14:sldId id="1413"/>
            <p14:sldId id="631"/>
            <p14:sldId id="1417"/>
            <p14:sldId id="875"/>
            <p14:sldId id="260"/>
            <p14:sldId id="1389"/>
            <p14:sldId id="1395"/>
            <p14:sldId id="874"/>
            <p14:sldId id="873"/>
            <p14:sldId id="866"/>
            <p14:sldId id="869"/>
            <p14:sldId id="876"/>
            <p14:sldId id="880"/>
            <p14:sldId id="878"/>
            <p14:sldId id="1393"/>
            <p14:sldId id="1398"/>
            <p14:sldId id="1394"/>
            <p14:sldId id="1397"/>
            <p14:sldId id="870"/>
            <p14:sldId id="898"/>
            <p14:sldId id="7055"/>
            <p14:sldId id="6827"/>
            <p14:sldId id="1388"/>
            <p14:sldId id="897"/>
            <p14:sldId id="974"/>
            <p14:sldId id="14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orient="horz" pos="935" userDrawn="1">
          <p15:clr>
            <a:srgbClr val="A4A3A4"/>
          </p15:clr>
        </p15:guide>
        <p15:guide id="3" orient="horz" pos="2001" userDrawn="1">
          <p15:clr>
            <a:srgbClr val="A4A3A4"/>
          </p15:clr>
        </p15:guide>
        <p15:guide id="4" pos="4520" userDrawn="1">
          <p15:clr>
            <a:srgbClr val="A4A3A4"/>
          </p15:clr>
        </p15:guide>
        <p15:guide id="5" pos="5223" userDrawn="1">
          <p15:clr>
            <a:srgbClr val="A4A3A4"/>
          </p15:clr>
        </p15:guide>
        <p15:guide id="6" pos="5428" userDrawn="1">
          <p15:clr>
            <a:srgbClr val="A4A3A4"/>
          </p15:clr>
        </p15:guide>
        <p15:guide id="7" pos="6153" userDrawn="1">
          <p15:clr>
            <a:srgbClr val="A4A3A4"/>
          </p15:clr>
        </p15:guide>
        <p15:guide id="8" pos="6471" userDrawn="1">
          <p15:clr>
            <a:srgbClr val="A4A3A4"/>
          </p15:clr>
        </p15:guide>
        <p15:guide id="9" pos="71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47FA22B-C2E3-C5A2-5D92-8089E59F3751}" name="Rebecca Hill" initials="RH" userId="bd0025f3a8370923" providerId="Windows Live"/>
  <p188:author id="{8443ED59-20C7-4FDF-8DCA-8A14D1AA1C8C}" name="Microsoft Office User" initials="MOU" userId="Microsoft Office User" providerId="None"/>
  <p188:author id="{A97B7161-DD54-B6AE-9D2A-E2FBF5C70DC3}" name="Sarah Bakker" initials="SB" userId="00c6d3b9a647b607" providerId="Windows Live"/>
  <p188:author id="{9696ECE0-7DB2-7F2F-6AD3-068744649696}" name="Carmen D" initials="CD" userId="d6f04342b9c6abe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6989"/>
    <a:srgbClr val="E08983"/>
    <a:srgbClr val="E79257"/>
    <a:srgbClr val="76BEAF"/>
    <a:srgbClr val="FACD6C"/>
    <a:srgbClr val="C2E4EA"/>
    <a:srgbClr val="7D6284"/>
    <a:srgbClr val="D86558"/>
    <a:srgbClr val="5F7895"/>
    <a:srgbClr val="7187A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61" autoAdjust="0"/>
    <p:restoredTop sz="65983" autoAdjust="0"/>
  </p:normalViewPr>
  <p:slideViewPr>
    <p:cSldViewPr snapToGrid="0">
      <p:cViewPr varScale="1">
        <p:scale>
          <a:sx n="69" d="100"/>
          <a:sy n="69" d="100"/>
        </p:scale>
        <p:origin x="1554" y="72"/>
      </p:cViewPr>
      <p:guideLst>
        <p:guide orient="horz" pos="1797"/>
        <p:guide orient="horz" pos="935"/>
        <p:guide orient="horz" pos="2001"/>
        <p:guide pos="4520"/>
        <p:guide pos="5223"/>
        <p:guide pos="5428"/>
        <p:guide pos="6153"/>
        <p:guide pos="6471"/>
        <p:guide pos="717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152"/>
    </p:cViewPr>
  </p:sorterViewPr>
  <p:notesViewPr>
    <p:cSldViewPr snapToGrid="0">
      <p:cViewPr varScale="1">
        <p:scale>
          <a:sx n="84" d="100"/>
          <a:sy n="84" d="100"/>
        </p:scale>
        <p:origin x="29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826B3E9-1DEA-45D6-9642-54C2C9D48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3632DB-DEB7-4060-ADAF-22B64EC1A6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986A2-B28B-4C8F-BDE1-BB3255761067}" type="datetimeFigureOut">
              <a:rPr lang="en-AU" smtClean="0"/>
              <a:t>12/09/2024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529830-1C27-469E-9D46-960E1567DE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D261F9-878E-4878-A50D-334BE197A3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547AC-5B00-4C08-B73C-A8B95618F105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0287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40CC5-85AB-44C6-9FC9-C5AE7A8B7D35}" type="datetimeFigureOut">
              <a:rPr lang="en-AU" smtClean="0"/>
              <a:t>12/09/2024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D7F1-C015-4543-B57D-12590D3904DD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82143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school@sevenstepswriting.com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4E6989"/>
                </a:solidFill>
                <a:effectLst/>
                <a:latin typeface="poppins" panose="00000500000000000000" pitchFamily="2" charset="0"/>
              </a:rPr>
              <a:t>Seven Steps is an evidence-based program that breaks down writing into seven key techniques that professional authors use.</a:t>
            </a:r>
          </a:p>
          <a:p>
            <a:pPr algn="l"/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  <a:p>
            <a:pPr algn="l"/>
            <a:r>
              <a:rPr lang="en-US" b="0" i="0" dirty="0">
                <a:solidFill>
                  <a:srgbClr val="4E6989"/>
                </a:solidFill>
                <a:effectLst/>
                <a:latin typeface="poppins" panose="00000500000000000000" pitchFamily="2" charset="0"/>
              </a:rPr>
              <a:t>Students focus on one Step at a time, which allows them to understand, practise and master each individual skill before they write a whole text.</a:t>
            </a:r>
          </a:p>
          <a:p>
            <a:pPr algn="l"/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  <a:p>
            <a:pPr algn="l"/>
            <a:r>
              <a:rPr lang="en-US" b="0" i="0" dirty="0">
                <a:solidFill>
                  <a:srgbClr val="4E6989"/>
                </a:solidFill>
                <a:effectLst/>
                <a:latin typeface="poppins" panose="00000500000000000000" pitchFamily="2" charset="0"/>
              </a:rPr>
              <a:t>Taking small, manageable steps builds students’ confidence and makes writing fun and achievable for all ability levels.</a:t>
            </a:r>
          </a:p>
          <a:p>
            <a:pPr algn="l"/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  <a:p>
            <a:pPr algn="l"/>
            <a:r>
              <a:rPr lang="en-US" b="0" i="0" dirty="0">
                <a:solidFill>
                  <a:srgbClr val="4E6989"/>
                </a:solidFill>
                <a:effectLst/>
                <a:latin typeface="poppins" panose="00000500000000000000" pitchFamily="2" charset="0"/>
              </a:rPr>
              <a:t>This simple approach to writing gets results and is loved by teachers and students alike.</a:t>
            </a:r>
          </a:p>
          <a:p>
            <a:pPr algn="l"/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[Image: iStock/courtneyk]</a:t>
            </a:r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4609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529">
              <a:defRPr/>
            </a:pPr>
            <a:r>
              <a:rPr lang="en-US" u="none" baseline="0" dirty="0"/>
              <a:t>Seven Steps</a:t>
            </a:r>
            <a:r>
              <a:rPr lang="en-US" u="none" dirty="0"/>
              <a:t> is about inspiring passion and energy in literacy and SIMPLIFYING the writing process. This approach removes the anxiety for students.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6D7F1-C015-4543-B57D-12590D3904D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135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So, what ARE the Seven Steps?</a:t>
            </a:r>
          </a:p>
          <a:p>
            <a:endParaRPr lang="en-AU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1: Plan for Success </a:t>
            </a:r>
            <a:r>
              <a:rPr lang="en-US" b="0" u="none" dirty="0"/>
              <a:t>– Every great text starts with a great plan.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2: Sizzling Start </a:t>
            </a:r>
            <a:r>
              <a:rPr lang="en-US" b="0" u="none" dirty="0"/>
              <a:t>– You need to grab your reader immediately and make them want to keep reading.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3: Tightening Tension </a:t>
            </a:r>
            <a:r>
              <a:rPr lang="en-US" b="0" u="none" dirty="0"/>
              <a:t>– The tension or momentum needs to build to keep the reader interested.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4: Dynamic Dialogue </a:t>
            </a:r>
            <a:r>
              <a:rPr lang="en-US" b="0" u="none" dirty="0"/>
              <a:t>– Dialogue and quotations make writing much more vibrant.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5: Show, Don’t Tell </a:t>
            </a:r>
            <a:r>
              <a:rPr lang="en-US" b="0" u="none" dirty="0"/>
              <a:t>– Telling is quick but showing is so much more powerful.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6: Ban the Boring </a:t>
            </a:r>
            <a:r>
              <a:rPr lang="en-US" b="0" u="none" dirty="0"/>
              <a:t>– Get rid of all the boring and unnecessary information that drags writing down.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u="none" dirty="0"/>
              <a:t>Step 7: Exciting Endings/Endings with Impact </a:t>
            </a:r>
            <a:r>
              <a:rPr lang="en-US" b="0" u="none" dirty="0"/>
              <a:t>– A great ending wraps everything up and leaves the reader satisfied.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[Image: Ian Forss]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5842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u="none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the Seven Steps are not just writing techniques. </a:t>
            </a:r>
            <a:r>
              <a:rPr lang="en-US" sz="1200" b="0" u="none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Seven Steps is based on best-practice pedagogy, known as the Five Secrets.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b="0" u="non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7684"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principles are supported by years of educational research.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u="non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7684">
              <a:defRPr/>
            </a:pPr>
            <a:r>
              <a:rPr lang="en-AU" sz="1200" u="none" dirty="0"/>
              <a:t>The Five Secrets are:</a:t>
            </a:r>
          </a:p>
          <a:p>
            <a:pPr defTabSz="947684">
              <a:defRPr/>
            </a:pPr>
            <a:endParaRPr lang="en-AU" sz="1200" u="sng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dirty="0"/>
              <a:t>Chunk</a:t>
            </a:r>
            <a:r>
              <a:rPr lang="en-US" b="1" baseline="0" dirty="0"/>
              <a:t> large tasks</a:t>
            </a:r>
            <a:r>
              <a:rPr lang="en-US" b="1" dirty="0"/>
              <a:t> </a:t>
            </a:r>
            <a:r>
              <a:rPr lang="en-US" b="0" dirty="0"/>
              <a:t>– B</a:t>
            </a:r>
            <a:r>
              <a:rPr lang="en-US" dirty="0"/>
              <a:t>reak large tasks down</a:t>
            </a:r>
            <a:r>
              <a:rPr lang="en-US" baseline="0" dirty="0"/>
              <a:t> into small chunks to reduce the cognitive load.</a:t>
            </a:r>
            <a:endParaRPr lang="en-US" b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dirty="0"/>
              <a:t>Repetition builds muscle memory</a:t>
            </a:r>
            <a:r>
              <a:rPr lang="en-US" b="0" dirty="0"/>
              <a:t> – When </a:t>
            </a:r>
            <a:r>
              <a:rPr lang="en-A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skill is practised and rehearsed over time it becomes easier.</a:t>
            </a:r>
            <a:endParaRPr lang="en-US" b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baseline="0" dirty="0"/>
              <a:t>Think first, write second </a:t>
            </a:r>
            <a:r>
              <a:rPr lang="en-US" b="0" dirty="0"/>
              <a:t>–</a:t>
            </a:r>
            <a:r>
              <a:rPr lang="en-US" b="0" baseline="0" dirty="0"/>
              <a:t> </a:t>
            </a:r>
            <a:r>
              <a:rPr lang="en-AU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Spending time </a:t>
            </a:r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thinking of ideas first sets students up for success because they’re not staring at a blank page with nothing to write about.</a:t>
            </a:r>
            <a:endParaRPr lang="en-US" b="1" baseline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b="1" baseline="0" dirty="0"/>
              <a:t>Verbal is vital </a:t>
            </a:r>
            <a:r>
              <a:rPr lang="en-US" b="0" dirty="0"/>
              <a:t>–</a:t>
            </a:r>
            <a:r>
              <a:rPr lang="en-US" b="0" baseline="0" dirty="0"/>
              <a:t> </a:t>
            </a:r>
            <a:r>
              <a:rPr lang="en-A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hildren learn how to write by expressing their thoughts in</a:t>
            </a:r>
            <a:r>
              <a:rPr lang="en-A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speech first. </a:t>
            </a:r>
            <a:r>
              <a:rPr lang="en-US" b="0" dirty="0"/>
              <a:t>Oral language is the foundation for the development of literacy skills. </a:t>
            </a:r>
            <a:endParaRPr lang="en-US" b="0" baseline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Consistency creates change </a:t>
            </a:r>
            <a:r>
              <a:rPr lang="en-US" b="0" dirty="0"/>
              <a:t>–</a:t>
            </a:r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Consistent practice leads to long-term change. Practise writing every day to see this change develop throughout the term.</a:t>
            </a:r>
            <a:endParaRPr lang="en-AU" b="0" dirty="0"/>
          </a:p>
          <a:p>
            <a:pPr defTabSz="947684">
              <a:defRPr/>
            </a:pPr>
            <a:endParaRPr lang="en-AU" sz="12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u="non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9040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the Seven Steps techniques under their belts, students can sit the NAPLAN writing test with confidence.</a:t>
            </a:r>
          </a:p>
          <a:p>
            <a:endParaRPr lang="en-US" dirty="0"/>
          </a:p>
          <a:p>
            <a:r>
              <a:rPr lang="en-US" dirty="0"/>
              <a:t>Because NAPLAN values originality and creativity.</a:t>
            </a:r>
          </a:p>
          <a:p>
            <a:endParaRPr lang="en-US" dirty="0"/>
          </a:p>
          <a:p>
            <a:r>
              <a:rPr lang="en-US" dirty="0"/>
              <a:t>Eight of the NAPLAN marking criteria focus on authorial writing skills such as generating great ideas, engaging the </a:t>
            </a:r>
            <a:r>
              <a:rPr lang="en-AU" b="0" i="0" dirty="0">
                <a:solidFill>
                  <a:srgbClr val="4D5156"/>
                </a:solidFill>
                <a:effectLst/>
                <a:latin typeface="Roboto" panose="02000000000000000000" pitchFamily="2" charset="0"/>
              </a:rPr>
              <a:t>audience and creating a well-structured text. </a:t>
            </a:r>
          </a:p>
          <a:p>
            <a:endParaRPr lang="en-AU" b="0" i="0" dirty="0">
              <a:solidFill>
                <a:srgbClr val="4D5156"/>
              </a:solidFill>
              <a:effectLst/>
              <a:latin typeface="Roboto" panose="02000000000000000000" pitchFamily="2" charset="0"/>
            </a:endParaRPr>
          </a:p>
          <a:p>
            <a:r>
              <a:rPr lang="en-AU" b="0" i="0" dirty="0">
                <a:solidFill>
                  <a:srgbClr val="4D5156"/>
                </a:solidFill>
                <a:effectLst/>
                <a:latin typeface="Roboto" panose="02000000000000000000" pitchFamily="2" charset="0"/>
              </a:rPr>
              <a:t>O</a:t>
            </a:r>
            <a:r>
              <a:rPr lang="en-US" dirty="0"/>
              <a:t>nly two criteria focus on the secretarial skills – spelling and punctuation.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Image: iStock/SDI Productions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6D7F1-C015-4543-B57D-12590D3904D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065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Seven Steps is an Australian-based writing company created by award-winning author and former teacher, Jen McVeity OAM.</a:t>
            </a:r>
          </a:p>
          <a:p>
            <a:endParaRPr lang="en-AU" dirty="0"/>
          </a:p>
          <a:p>
            <a:r>
              <a:rPr lang="en-AU" dirty="0"/>
              <a:t>All content and training is developed and delivered by experienced educational professionals and educators.</a:t>
            </a:r>
          </a:p>
          <a:p>
            <a:endParaRPr lang="en-AU" dirty="0"/>
          </a:p>
          <a:p>
            <a:r>
              <a:rPr lang="en-AU" dirty="0"/>
              <a:t>The Seven Steps team is always on hand to provide friendly and practical support.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[Image: Heidi Werniche Photography]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647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4E6989"/>
                </a:solidFill>
                <a:effectLst/>
                <a:latin typeface="Arial" panose="020B0604020202020204" pitchFamily="34" charset="0"/>
              </a:rPr>
              <a:t>There are over 45,000 passionate educators in more than half of Australian schools </a:t>
            </a:r>
            <a:r>
              <a:rPr lang="en-US" sz="1800" b="0" i="0" u="none" strike="noStrike" kern="1200" dirty="0">
                <a:solidFill>
                  <a:srgbClr val="4E6989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already using the Seven Steps approach to transform </a:t>
            </a:r>
            <a:r>
              <a:rPr lang="en-US" sz="1800" b="0" i="0" u="none" strike="noStrike" dirty="0">
                <a:solidFill>
                  <a:srgbClr val="4E6989"/>
                </a:solidFill>
                <a:effectLst/>
                <a:latin typeface="Arial" panose="020B0604020202020204" pitchFamily="34" charset="0"/>
              </a:rPr>
              <a:t>the way they teach writing.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800" b="0" i="0" u="none" strike="noStrike" kern="1200" dirty="0">
              <a:solidFill>
                <a:srgbClr val="4E6989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A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means over 2 million students can communicate more effectively because of the Seven Steps.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77992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8583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40417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Seven Steps is transforming writing for teachers and students in primary and secondary classrooms around Australia and beyond. </a:t>
            </a:r>
          </a:p>
          <a:p>
            <a:endParaRPr lang="en-AU" dirty="0"/>
          </a:p>
          <a:p>
            <a:r>
              <a:rPr lang="en-AU" dirty="0"/>
              <a:t>Here are some of their stories.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8982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sz="1200" dirty="0"/>
              <a:t>Dawn has been a teacher for 19 years, including roles as Director of Studies and Stage Leader. </a:t>
            </a:r>
          </a:p>
          <a:p>
            <a:pPr>
              <a:spcAft>
                <a:spcPts val="1200"/>
              </a:spcAft>
            </a:pPr>
            <a:endParaRPr lang="en-US" sz="1200" dirty="0"/>
          </a:p>
          <a:p>
            <a:pPr>
              <a:spcAft>
                <a:spcPts val="1200"/>
              </a:spcAft>
            </a:pPr>
            <a:r>
              <a:rPr lang="en-US" sz="1200" dirty="0"/>
              <a:t>She has used the Seven Steps for three years and has seen transformative results in student engagement and skill development.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1216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dirty="0"/>
              <a:t>Research shows that effective literacy skills have a direct impact on a person’s life, health and well-being.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AU" dirty="0"/>
              <a:t>Yet, literacy results for Australian school students are falling, particularly in writing.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8337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 only are students more engaged – their confidence increases too. </a:t>
            </a:r>
          </a:p>
          <a:p>
            <a:endParaRPr lang="en-AU" dirty="0"/>
          </a:p>
          <a:p>
            <a:r>
              <a:rPr lang="en-AU" dirty="0"/>
              <a:t>The Seven Steps approach works for students of all abilities – and those small wins over time translate into enhanced self-esteem and a genuine pride in their work.</a:t>
            </a:r>
          </a:p>
          <a:p>
            <a:endParaRPr lang="en-AU" dirty="0"/>
          </a:p>
          <a:p>
            <a:r>
              <a:rPr lang="en-AU" dirty="0"/>
              <a:t>Which organically translates into better writing data.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2593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4E6989"/>
                </a:solidFill>
              </a:rPr>
              <a:t>A study of over 1,700 students </a:t>
            </a:r>
            <a:r>
              <a:rPr lang="en-US" dirty="0"/>
              <a:t>from 10 Australian schools revealed that writing scores improved across all year levels from F–6.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There was an overall improvement of 11% after just 10 weeks using the Seven Steps!</a:t>
            </a:r>
          </a:p>
          <a:p>
            <a:endParaRPr lang="en-US" dirty="0"/>
          </a:p>
          <a:p>
            <a:r>
              <a:rPr lang="en-US" dirty="0"/>
              <a:t>Read the report here: https://www.sevenstepswriting.com/download/real-change-report/?wpdmdl=40872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08786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Sadiq College is a K–12 school in Sydney where the majority of students come from non-English speaking backgrounds. </a:t>
            </a:r>
          </a:p>
          <a:p>
            <a:pPr marL="0" lvl="1"/>
            <a:endParaRPr lang="en-US" sz="2800" dirty="0">
              <a:solidFill>
                <a:srgbClr val="4E6989"/>
              </a:solidFill>
            </a:endParaRPr>
          </a:p>
          <a:p>
            <a:pPr marL="0" lvl="1"/>
            <a:r>
              <a:rPr lang="en-US" sz="2800" dirty="0">
                <a:solidFill>
                  <a:srgbClr val="4E6989"/>
                </a:solidFill>
              </a:rPr>
              <a:t>They sought an evidence-based program to not only improve their writing data but also boost students’ engagement. </a:t>
            </a:r>
          </a:p>
          <a:p>
            <a:pPr marL="0" lvl="1"/>
            <a:endParaRPr lang="en-US" sz="2800" dirty="0">
              <a:solidFill>
                <a:srgbClr val="4E6989"/>
              </a:solidFill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 wanted a writing program that was going to be explicit, but at the same time, they wanted something that was going to give every student the opportunity to succeed.</a:t>
            </a:r>
          </a:p>
          <a:p>
            <a:endParaRPr lang="en-AU" dirty="0"/>
          </a:p>
          <a:p>
            <a:r>
              <a:rPr lang="en-US" sz="1200" dirty="0">
                <a:solidFill>
                  <a:srgbClr val="4E6989"/>
                </a:solidFill>
              </a:rPr>
              <a:t>In 2019, </a:t>
            </a:r>
            <a:r>
              <a:rPr lang="en-AU" sz="1200" dirty="0">
                <a:solidFill>
                  <a:srgbClr val="4E6989"/>
                </a:solidFill>
              </a:rPr>
              <a:t>they rolled out Seven Steps school-wide.</a:t>
            </a:r>
          </a:p>
          <a:p>
            <a:endParaRPr lang="en-AU" sz="1200" dirty="0">
              <a:solidFill>
                <a:srgbClr val="4E698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882275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After just a year, the students’ mindsets about writing had changed completely. </a:t>
            </a:r>
          </a:p>
          <a:p>
            <a:endParaRPr lang="en-AU" dirty="0"/>
          </a:p>
          <a:p>
            <a:r>
              <a:rPr lang="en-AU" dirty="0"/>
              <a:t>And the wins didn’t stop at writing. Teachers at Al Sadiq also reported that the Seven Steps had improved: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E6989"/>
                </a:solidFill>
              </a:rPr>
              <a:t>reading and spelling results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E6989"/>
                </a:solidFill>
              </a:rPr>
              <a:t>oral language skills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student confidence and engagement.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AU" dirty="0"/>
              <a:t>[Image: Ian Forss]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70054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Aft>
                <a:spcPts val="600"/>
              </a:spcAft>
              <a:buNone/>
            </a:pPr>
            <a:r>
              <a:rPr lang="en-AU" dirty="0"/>
              <a:t>In just two years, Al Sadiq students had shifted from trailing behind to outperforming the national average in writing improvement.</a:t>
            </a:r>
          </a:p>
          <a:p>
            <a:pPr marL="0" indent="0" algn="l">
              <a:spcAft>
                <a:spcPts val="600"/>
              </a:spcAft>
              <a:buNone/>
            </a:pPr>
            <a:endParaRPr lang="en-AU" dirty="0"/>
          </a:p>
          <a:p>
            <a:pPr marL="0" indent="0" algn="l">
              <a:spcAft>
                <a:spcPts val="600"/>
              </a:spcAft>
              <a:buNone/>
            </a:pPr>
            <a:r>
              <a:rPr lang="en-AU" dirty="0"/>
              <a:t>Graphic from </a:t>
            </a:r>
            <a:r>
              <a:rPr lang="en-AU" i="1" dirty="0"/>
              <a:t>My School </a:t>
            </a:r>
            <a:r>
              <a:rPr lang="en-AU" dirty="0"/>
              <a:t>website: www.myschool.edu.au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40817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Al Sadiq is really passionate about Seven Steps.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continue to improve with consistent practice. And teachers are becoming better teachers of writing thanks to Seven Steps.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14939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We can get the ball rolling straight away with a Teacher Hub Essentials school subscription. </a:t>
            </a:r>
          </a:p>
          <a:p>
            <a:endParaRPr lang="en-AU" dirty="0"/>
          </a:p>
          <a:p>
            <a:r>
              <a:rPr lang="en-AU" dirty="0"/>
              <a:t>There are also whole-school PD packages and printed resources available.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27271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Seven Steps offers packages that will help us to improve writing school wide. We get everything we need to learn and teach the Seven Steps!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8949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85850" marR="0" lvl="2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All packages include a whole-school workshop – delivered by an expert Seven Steps presenter who is also a very experienced teacher. </a:t>
            </a:r>
          </a:p>
          <a:p>
            <a:pPr marL="1085850" lvl="2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4E6989"/>
                </a:solidFill>
              </a:rPr>
              <a:t>Seven Steps workshops are known for being fun and interactive, and can be in person or online.</a:t>
            </a:r>
            <a:endParaRPr lang="en-US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  <a:p>
            <a:pPr marL="1085850" lvl="2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4E6989"/>
                </a:solidFill>
              </a:rPr>
              <a:t>All our teachers would get to experience first-hand how simple and engaging writing can be using the Seven Steps techniques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6D7F1-C015-4543-B57D-12590D3904D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649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After our workshop, we’ll get access to Teacher Hub, an online platform that includes training and teaching resources to help us roll out the Seven Steps program.</a:t>
            </a:r>
            <a:endParaRPr lang="en-AU" dirty="0">
              <a:highlight>
                <a:srgbClr val="FFFF00"/>
              </a:highlight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highlight>
                <a:srgbClr val="FFFF00"/>
              </a:highlight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C2BCC-D56D-4700-B1CA-FC902ACA886B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933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AU" dirty="0"/>
              <a:t>With Seven Steps, we can help boost our students’ writing ability, and help them thrive at school and in life!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56076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200" dirty="0">
                <a:solidFill>
                  <a:srgbClr val="4E6989"/>
                </a:solidFill>
              </a:rPr>
              <a:t>Teacher Hub contains refresher training videos, over 650 ready-made teaching and includes an inbuilt Classroom Planner so we can build our own </a:t>
            </a:r>
            <a:r>
              <a:rPr lang="en-US" sz="1200" dirty="0" err="1">
                <a:solidFill>
                  <a:srgbClr val="4E6989"/>
                </a:solidFill>
              </a:rPr>
              <a:t>customised</a:t>
            </a:r>
            <a:r>
              <a:rPr lang="en-US" sz="1200" dirty="0">
                <a:solidFill>
                  <a:srgbClr val="4E6989"/>
                </a:solidFill>
              </a:rPr>
              <a:t> lesson plans.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60980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Seven Steps offers a wide range of teaching resources and ongoing training to support us throughout our journey to transform our students’ writing.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241804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5115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Seven Steps is ready to answer any questions you might have. Simply call or email to chat with our friendly team.</a:t>
            </a:r>
          </a:p>
          <a:p>
            <a:endParaRPr lang="en-AU" dirty="0"/>
          </a:p>
          <a:p>
            <a:pPr>
              <a:spcAft>
                <a:spcPts val="1200"/>
              </a:spcAft>
            </a:pPr>
            <a:r>
              <a:rPr lang="en-AU" sz="1200" dirty="0">
                <a:solidFill>
                  <a:schemeClr val="bg1"/>
                </a:solidFill>
              </a:rPr>
              <a:t>Call: (03) 9521 8439 </a:t>
            </a:r>
          </a:p>
          <a:p>
            <a:pPr>
              <a:spcAft>
                <a:spcPts val="1200"/>
              </a:spcAft>
            </a:pPr>
            <a:endParaRPr lang="en-AU" sz="120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AU" sz="1200" dirty="0">
                <a:solidFill>
                  <a:schemeClr val="bg1"/>
                </a:solidFill>
              </a:rPr>
              <a:t>Email: </a:t>
            </a:r>
            <a:r>
              <a:rPr lang="en-AU" sz="12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school@sevenstepswriting.com</a:t>
            </a:r>
            <a:endParaRPr lang="en-AU" sz="1200" dirty="0">
              <a:solidFill>
                <a:schemeClr val="bg1"/>
              </a:solidFill>
            </a:endParaRPr>
          </a:p>
          <a:p>
            <a:endParaRPr lang="en-AU" dirty="0"/>
          </a:p>
          <a:p>
            <a:r>
              <a:rPr lang="en-AU" dirty="0"/>
              <a:t>[Image: Unsplash/camyllabattani]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6166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3254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23466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7540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6750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b="0" i="0" dirty="0">
              <a:solidFill>
                <a:srgbClr val="4E6989"/>
              </a:solidFill>
              <a:effectLst/>
              <a:latin typeface="poppins" panose="000005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6D7F1-C015-4543-B57D-12590D3904DD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2725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529">
              <a:defRPr/>
            </a:pPr>
            <a:r>
              <a:rPr lang="en-US" u="none" dirty="0"/>
              <a:t>Writing involves two different groups of skills: authorial and secretarial.</a:t>
            </a:r>
          </a:p>
          <a:p>
            <a:pPr defTabSz="966529">
              <a:defRPr/>
            </a:pPr>
            <a:endParaRPr lang="en-US" u="none" dirty="0"/>
          </a:p>
          <a:p>
            <a:pPr defTabSz="966529">
              <a:defRPr/>
            </a:pPr>
            <a:r>
              <a:rPr lang="en-US" u="none" dirty="0"/>
              <a:t>Seven Steps focuses on the </a:t>
            </a:r>
            <a:r>
              <a:rPr lang="en-US" b="1" u="none" dirty="0"/>
              <a:t>Authorial part of writing (the higher order writing skills) </a:t>
            </a:r>
            <a:r>
              <a:rPr lang="en-US" u="none" dirty="0"/>
              <a:t>– </a:t>
            </a:r>
            <a:r>
              <a:rPr lang="en-AU" u="none" dirty="0"/>
              <a:t>the communication of ideas. Not the secretarial (the mechanics of writing/handwriting).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6D7F1-C015-4543-B57D-12590D3904D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04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+ image curve left large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6E115F7-E230-45FE-8328-EDCBD3CC6A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175907" y="-1200150"/>
            <a:ext cx="6534150" cy="8629650"/>
          </a:xfrm>
          <a:prstGeom prst="flowChartDelay">
            <a:avLst/>
          </a:prstGeom>
          <a:ln w="165100">
            <a:solidFill>
              <a:srgbClr val="C2E4EA"/>
            </a:solidFill>
          </a:ln>
        </p:spPr>
        <p:txBody>
          <a:bodyPr/>
          <a:lstStyle/>
          <a:p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FBF3DB-8AAA-4BD6-A761-4D23E6C898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9627" y="1028700"/>
            <a:ext cx="5021244" cy="4914899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249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image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D23FA-445A-48DF-BF92-4EE6E4B494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2ABDF6-C390-4A9C-A9A3-4E72DD6265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137" y="1438275"/>
            <a:ext cx="10753726" cy="5059363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1644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video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D23FA-445A-48DF-BF92-4EE6E4B494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360001"/>
            <a:ext cx="10753200" cy="7848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1D6E17C0-BEED-46B5-BB81-107789156A4C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76000" y="1144801"/>
            <a:ext cx="10440000" cy="5058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6C0B02-94E4-4D5D-803F-2DB06B182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6272114"/>
            <a:ext cx="10753201" cy="395287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Insert URL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1093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Secrets_ind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21EC6FC-6ADF-4DB0-96FA-010659F510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2539" y="360000"/>
            <a:ext cx="4846920" cy="2566080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8A2CA1-513F-4FD0-AE57-443112F216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0928" y="2702161"/>
            <a:ext cx="5450143" cy="3795839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9033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keep"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374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text, image L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61273A7-EE4A-4459-98C8-EF5236D9DDB0}"/>
              </a:ext>
            </a:extLst>
          </p:cNvPr>
          <p:cNvSpPr/>
          <p:nvPr userDrawn="1"/>
        </p:nvSpPr>
        <p:spPr>
          <a:xfrm>
            <a:off x="5543550" y="1619999"/>
            <a:ext cx="5928450" cy="4399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405394-F5FE-4037-A412-DADC413169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4641" y="1619998"/>
            <a:ext cx="5266267" cy="4399801"/>
          </a:xfrm>
          <a:prstGeom prst="rect">
            <a:avLst/>
          </a:prstGeom>
          <a:noFill/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effectLst/>
              </a:defRPr>
            </a:lvl1pPr>
            <a:lvl2pPr>
              <a:defRPr>
                <a:solidFill>
                  <a:schemeClr val="tx1"/>
                </a:solidFill>
                <a:effectLst/>
              </a:defRPr>
            </a:lvl2pPr>
            <a:lvl3pPr>
              <a:defRPr>
                <a:solidFill>
                  <a:schemeClr val="tx1"/>
                </a:solidFill>
                <a:effectLst/>
              </a:defRPr>
            </a:lvl3pPr>
            <a:lvl4pPr>
              <a:defRPr>
                <a:solidFill>
                  <a:schemeClr val="tx1"/>
                </a:solidFill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96B8A-88CA-43B1-975B-22AC5E965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29E866-6F91-4076-B3F4-4209AE3225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000" y="1619999"/>
            <a:ext cx="4537800" cy="4399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5617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ing + video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D23FA-445A-48DF-BF92-4EE6E4B494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360001"/>
            <a:ext cx="10753200" cy="784800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1D6E17C0-BEED-46B5-BB81-107789156A4C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76000" y="1144801"/>
            <a:ext cx="10440000" cy="5058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6C0B02-94E4-4D5D-803F-2DB06B182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0000" y="6272114"/>
            <a:ext cx="10753201" cy="395287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Insert URL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8335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1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E132B7B-5D8B-4DF3-A49B-C2779780C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13329"/>
            <a:ext cx="15418250" cy="8571329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6E98A920-D373-4A43-AAC6-DDE3351B8F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07272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+ image curve left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6E115F7-E230-45FE-8328-EDCBD3CC6A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1175907" y="-1200150"/>
            <a:ext cx="6534150" cy="8629650"/>
          </a:xfrm>
          <a:prstGeom prst="flowChartDelay">
            <a:avLst/>
          </a:prstGeom>
          <a:ln w="165100">
            <a:solidFill>
              <a:srgbClr val="C2E4EA"/>
            </a:solidFill>
          </a:ln>
        </p:spPr>
        <p:txBody>
          <a:bodyPr/>
          <a:lstStyle/>
          <a:p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FBF3DB-8AAA-4BD6-A761-4D23E6C898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9627" y="1028700"/>
            <a:ext cx="5021244" cy="4914899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35334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ripe heading long"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0B7CAB6-AF17-482A-8E68-BBD8851FB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5324" y="180000"/>
            <a:ext cx="7564800" cy="1351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32E6349E-339B-4324-90AE-C665C61CD5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1"/>
            <a:ext cx="7564800" cy="963474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5173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ripe heading long"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592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image: med,right - keep"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30B9AD-3166-4E6E-8892-F761BCAE47E3}"/>
              </a:ext>
            </a:extLst>
          </p:cNvPr>
          <p:cNvSpPr/>
          <p:nvPr userDrawn="1"/>
        </p:nvSpPr>
        <p:spPr>
          <a:xfrm>
            <a:off x="540000" y="2053450"/>
            <a:ext cx="4641600" cy="275109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00BA635-4732-4BD1-ACCF-F9D518C281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42432" y="1141200"/>
            <a:ext cx="5909568" cy="4578013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9C9DB5-47FD-42E8-8D29-E44E6C5865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1417" y="2053450"/>
            <a:ext cx="3938765" cy="2751095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8884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, text, imag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96B8A-88CA-43B1-975B-22AC5E965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29E866-6F91-4076-B3F4-4209AE3225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4200" y="1620000"/>
            <a:ext cx="4537800" cy="4399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DE3DBD8-B9F3-423F-A5B8-02585353F684}"/>
              </a:ext>
            </a:extLst>
          </p:cNvPr>
          <p:cNvSpPr/>
          <p:nvPr userDrawn="1"/>
        </p:nvSpPr>
        <p:spPr>
          <a:xfrm>
            <a:off x="720000" y="1620000"/>
            <a:ext cx="5928450" cy="4399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ABB521E-2B70-459C-A087-09999E90B5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1091" y="1619999"/>
            <a:ext cx="5266267" cy="4399801"/>
          </a:xfrm>
          <a:prstGeom prst="rect">
            <a:avLst/>
          </a:prstGeom>
          <a:noFill/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effectLst/>
              </a:defRPr>
            </a:lvl1pPr>
            <a:lvl2pPr>
              <a:defRPr>
                <a:solidFill>
                  <a:schemeClr val="tx1"/>
                </a:solidFill>
                <a:effectLst/>
              </a:defRPr>
            </a:lvl2pPr>
            <a:lvl3pPr>
              <a:defRPr>
                <a:solidFill>
                  <a:schemeClr val="tx1"/>
                </a:solidFill>
                <a:effectLst/>
              </a:defRPr>
            </a:lvl3pPr>
            <a:lvl4pPr>
              <a:defRPr>
                <a:solidFill>
                  <a:schemeClr val="tx1"/>
                </a:solidFill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80614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ud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BE0E09-CCA6-4210-BD98-09242F1A3A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000" y="3616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BA7C54DD-A81A-4A60-B60B-93DB64AF55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9944" y="3616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8A9CBC61-3601-4D19-9342-BC36E661E6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83888" y="3616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437BCE0E-25A7-480E-A530-AD1537DB0E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7832" y="3616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CC4FFBF6-1E50-452A-BF22-63BD9E30E0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000" y="344978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03C4A6E-FBF6-48E8-BE0D-9F0305F4C4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60000" y="3449782"/>
            <a:ext cx="2970000" cy="3366000"/>
          </a:xfrm>
          <a:prstGeom prst="roundRect">
            <a:avLst>
              <a:gd name="adj" fmla="val 6871"/>
            </a:avLst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B94AE5-232A-4A91-BB2C-2EAA637800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2675" y="3449138"/>
            <a:ext cx="5915025" cy="3366000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0" indent="0" algn="ctr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35840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text, image R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96B8A-88CA-43B1-975B-22AC5E965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29E866-6F91-4076-B3F4-4209AE3225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4200" y="1620000"/>
            <a:ext cx="4537800" cy="4399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DE3DBD8-B9F3-423F-A5B8-02585353F684}"/>
              </a:ext>
            </a:extLst>
          </p:cNvPr>
          <p:cNvSpPr/>
          <p:nvPr userDrawn="1"/>
        </p:nvSpPr>
        <p:spPr>
          <a:xfrm>
            <a:off x="720000" y="1620000"/>
            <a:ext cx="5928450" cy="4399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ABB521E-2B70-459C-A087-09999E90B5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1091" y="1619999"/>
            <a:ext cx="5266267" cy="4399801"/>
          </a:xfrm>
          <a:prstGeom prst="rect">
            <a:avLst/>
          </a:prstGeom>
          <a:noFill/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effectLst/>
              </a:defRPr>
            </a:lvl1pPr>
            <a:lvl2pPr>
              <a:defRPr>
                <a:solidFill>
                  <a:schemeClr val="tx1"/>
                </a:solidFill>
                <a:effectLst/>
              </a:defRPr>
            </a:lvl2pPr>
            <a:lvl3pPr>
              <a:defRPr>
                <a:solidFill>
                  <a:schemeClr val="tx1"/>
                </a:solidFill>
                <a:effectLst/>
              </a:defRPr>
            </a:lvl3pPr>
            <a:lvl4pPr>
              <a:defRPr>
                <a:solidFill>
                  <a:schemeClr val="tx1"/>
                </a:solidFill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359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ing, text, image L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4B88909-84B6-4E00-9553-29C79395903E}"/>
              </a:ext>
            </a:extLst>
          </p:cNvPr>
          <p:cNvGrpSpPr/>
          <p:nvPr userDrawn="1"/>
        </p:nvGrpSpPr>
        <p:grpSpPr>
          <a:xfrm rot="16200000">
            <a:off x="5497430" y="1824334"/>
            <a:ext cx="6461865" cy="4253114"/>
            <a:chOff x="-298829" y="5528508"/>
            <a:chExt cx="2587841" cy="9380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DF1E43B-6C34-48F4-91F1-8079BE4927AD}"/>
                </a:ext>
              </a:extLst>
            </p:cNvPr>
            <p:cNvSpPr/>
            <p:nvPr/>
          </p:nvSpPr>
          <p:spPr>
            <a:xfrm>
              <a:off x="-264108" y="5663184"/>
              <a:ext cx="2519027" cy="60845"/>
            </a:xfrm>
            <a:custGeom>
              <a:avLst/>
              <a:gdLst>
                <a:gd name="connsiteX0" fmla="*/ 1121725 w 2519027"/>
                <a:gd name="connsiteY0" fmla="*/ 0 h 60845"/>
                <a:gd name="connsiteX1" fmla="*/ 773879 w 2519027"/>
                <a:gd name="connsiteY1" fmla="*/ 1393 h 60845"/>
                <a:gd name="connsiteX2" fmla="*/ 485599 w 2519027"/>
                <a:gd name="connsiteY2" fmla="*/ 4644 h 60845"/>
                <a:gd name="connsiteX3" fmla="*/ 165491 w 2519027"/>
                <a:gd name="connsiteY3" fmla="*/ 10681 h 60845"/>
                <a:gd name="connsiteX4" fmla="*/ 22260 w 2519027"/>
                <a:gd name="connsiteY4" fmla="*/ 8824 h 60845"/>
                <a:gd name="connsiteX5" fmla="*/ 5891 w 2519027"/>
                <a:gd name="connsiteY5" fmla="*/ 10681 h 60845"/>
                <a:gd name="connsiteX6" fmla="*/ 435 w 2519027"/>
                <a:gd name="connsiteY6" fmla="*/ 20898 h 60845"/>
                <a:gd name="connsiteX7" fmla="*/ 16804 w 2519027"/>
                <a:gd name="connsiteY7" fmla="*/ 45975 h 60845"/>
                <a:gd name="connsiteX8" fmla="*/ 50906 w 2519027"/>
                <a:gd name="connsiteY8" fmla="*/ 48994 h 60845"/>
                <a:gd name="connsiteX9" fmla="*/ 282803 w 2519027"/>
                <a:gd name="connsiteY9" fmla="*/ 44582 h 60845"/>
                <a:gd name="connsiteX10" fmla="*/ 534707 w 2519027"/>
                <a:gd name="connsiteY10" fmla="*/ 41331 h 60845"/>
                <a:gd name="connsiteX11" fmla="*/ 582905 w 2519027"/>
                <a:gd name="connsiteY11" fmla="*/ 41099 h 60845"/>
                <a:gd name="connsiteX12" fmla="*/ 665661 w 2519027"/>
                <a:gd name="connsiteY12" fmla="*/ 40170 h 60845"/>
                <a:gd name="connsiteX13" fmla="*/ 752508 w 2519027"/>
                <a:gd name="connsiteY13" fmla="*/ 39938 h 60845"/>
                <a:gd name="connsiteX14" fmla="*/ 894375 w 2519027"/>
                <a:gd name="connsiteY14" fmla="*/ 38081 h 60845"/>
                <a:gd name="connsiteX15" fmla="*/ 1105810 w 2519027"/>
                <a:gd name="connsiteY15" fmla="*/ 36455 h 60845"/>
                <a:gd name="connsiteX16" fmla="*/ 1167194 w 2519027"/>
                <a:gd name="connsiteY16" fmla="*/ 36920 h 60845"/>
                <a:gd name="connsiteX17" fmla="*/ 1225396 w 2519027"/>
                <a:gd name="connsiteY17" fmla="*/ 37384 h 60845"/>
                <a:gd name="connsiteX18" fmla="*/ 1451382 w 2519027"/>
                <a:gd name="connsiteY18" fmla="*/ 38545 h 60845"/>
                <a:gd name="connsiteX19" fmla="*/ 1485939 w 2519027"/>
                <a:gd name="connsiteY19" fmla="*/ 38545 h 60845"/>
                <a:gd name="connsiteX20" fmla="*/ 1515040 w 2519027"/>
                <a:gd name="connsiteY20" fmla="*/ 38545 h 60845"/>
                <a:gd name="connsiteX21" fmla="*/ 1646903 w 2519027"/>
                <a:gd name="connsiteY21" fmla="*/ 40403 h 60845"/>
                <a:gd name="connsiteX22" fmla="*/ 1666000 w 2519027"/>
                <a:gd name="connsiteY22" fmla="*/ 40403 h 60845"/>
                <a:gd name="connsiteX23" fmla="*/ 1690554 w 2519027"/>
                <a:gd name="connsiteY23" fmla="*/ 40403 h 60845"/>
                <a:gd name="connsiteX24" fmla="*/ 1829692 w 2519027"/>
                <a:gd name="connsiteY24" fmla="*/ 44118 h 60845"/>
                <a:gd name="connsiteX25" fmla="*/ 1908355 w 2519027"/>
                <a:gd name="connsiteY25" fmla="*/ 44814 h 60845"/>
                <a:gd name="connsiteX26" fmla="*/ 1983381 w 2519027"/>
                <a:gd name="connsiteY26" fmla="*/ 46440 h 60845"/>
                <a:gd name="connsiteX27" fmla="*/ 2086597 w 2519027"/>
                <a:gd name="connsiteY27" fmla="*/ 49691 h 60845"/>
                <a:gd name="connsiteX28" fmla="*/ 2133886 w 2519027"/>
                <a:gd name="connsiteY28" fmla="*/ 50387 h 60845"/>
                <a:gd name="connsiteX29" fmla="*/ 2285301 w 2519027"/>
                <a:gd name="connsiteY29" fmla="*/ 55031 h 60845"/>
                <a:gd name="connsiteX30" fmla="*/ 2328498 w 2519027"/>
                <a:gd name="connsiteY30" fmla="*/ 57818 h 60845"/>
                <a:gd name="connsiteX31" fmla="*/ 2379879 w 2519027"/>
                <a:gd name="connsiteY31" fmla="*/ 60372 h 60845"/>
                <a:gd name="connsiteX32" fmla="*/ 2434898 w 2519027"/>
                <a:gd name="connsiteY32" fmla="*/ 59211 h 60845"/>
                <a:gd name="connsiteX33" fmla="*/ 2486733 w 2519027"/>
                <a:gd name="connsiteY33" fmla="*/ 60836 h 60845"/>
                <a:gd name="connsiteX34" fmla="*/ 2515834 w 2519027"/>
                <a:gd name="connsiteY34" fmla="*/ 49226 h 60845"/>
                <a:gd name="connsiteX35" fmla="*/ 2519017 w 2519027"/>
                <a:gd name="connsiteY35" fmla="*/ 32508 h 60845"/>
                <a:gd name="connsiteX36" fmla="*/ 2480822 w 2519027"/>
                <a:gd name="connsiteY36" fmla="*/ 15093 h 60845"/>
                <a:gd name="connsiteX37" fmla="*/ 2328952 w 2519027"/>
                <a:gd name="connsiteY37" fmla="*/ 17183 h 60845"/>
                <a:gd name="connsiteX38" fmla="*/ 1977470 w 2519027"/>
                <a:gd name="connsiteY38" fmla="*/ 9752 h 60845"/>
                <a:gd name="connsiteX39" fmla="*/ 1733751 w 2519027"/>
                <a:gd name="connsiteY39" fmla="*/ 5341 h 60845"/>
                <a:gd name="connsiteX40" fmla="*/ 1389997 w 2519027"/>
                <a:gd name="connsiteY40" fmla="*/ 929 h 60845"/>
                <a:gd name="connsiteX41" fmla="*/ 1178107 w 2519027"/>
                <a:gd name="connsiteY41" fmla="*/ 0 h 60845"/>
                <a:gd name="connsiteX42" fmla="*/ 1121725 w 2519027"/>
                <a:gd name="connsiteY42" fmla="*/ 0 h 6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19027" h="60845">
                  <a:moveTo>
                    <a:pt x="1121725" y="0"/>
                  </a:moveTo>
                  <a:cubicBezTo>
                    <a:pt x="1005776" y="232"/>
                    <a:pt x="889828" y="697"/>
                    <a:pt x="773879" y="1393"/>
                  </a:cubicBezTo>
                  <a:cubicBezTo>
                    <a:pt x="677937" y="2090"/>
                    <a:pt x="581541" y="3251"/>
                    <a:pt x="485599" y="4644"/>
                  </a:cubicBezTo>
                  <a:cubicBezTo>
                    <a:pt x="378745" y="6269"/>
                    <a:pt x="272345" y="9056"/>
                    <a:pt x="165491" y="10681"/>
                  </a:cubicBezTo>
                  <a:cubicBezTo>
                    <a:pt x="117747" y="11378"/>
                    <a:pt x="69549" y="14164"/>
                    <a:pt x="22260" y="8824"/>
                  </a:cubicBezTo>
                  <a:cubicBezTo>
                    <a:pt x="17713" y="8359"/>
                    <a:pt x="12257" y="9985"/>
                    <a:pt x="5891" y="10681"/>
                  </a:cubicBezTo>
                  <a:cubicBezTo>
                    <a:pt x="4072" y="14164"/>
                    <a:pt x="1344" y="17415"/>
                    <a:pt x="435" y="20898"/>
                  </a:cubicBezTo>
                  <a:cubicBezTo>
                    <a:pt x="-1839" y="30650"/>
                    <a:pt x="4982" y="39009"/>
                    <a:pt x="16804" y="45975"/>
                  </a:cubicBezTo>
                  <a:cubicBezTo>
                    <a:pt x="25898" y="51316"/>
                    <a:pt x="39084" y="49226"/>
                    <a:pt x="50906" y="48994"/>
                  </a:cubicBezTo>
                  <a:cubicBezTo>
                    <a:pt x="128205" y="47601"/>
                    <a:pt x="205504" y="45975"/>
                    <a:pt x="282803" y="44582"/>
                  </a:cubicBezTo>
                  <a:cubicBezTo>
                    <a:pt x="366923" y="43189"/>
                    <a:pt x="450587" y="42260"/>
                    <a:pt x="534707" y="41331"/>
                  </a:cubicBezTo>
                  <a:cubicBezTo>
                    <a:pt x="550621" y="41099"/>
                    <a:pt x="566991" y="41099"/>
                    <a:pt x="582905" y="41099"/>
                  </a:cubicBezTo>
                  <a:cubicBezTo>
                    <a:pt x="610642" y="41099"/>
                    <a:pt x="638379" y="41099"/>
                    <a:pt x="665661" y="40170"/>
                  </a:cubicBezTo>
                  <a:cubicBezTo>
                    <a:pt x="694307" y="39242"/>
                    <a:pt x="723407" y="39706"/>
                    <a:pt x="752508" y="39938"/>
                  </a:cubicBezTo>
                  <a:cubicBezTo>
                    <a:pt x="758874" y="39938"/>
                    <a:pt x="853452" y="38545"/>
                    <a:pt x="894375" y="38081"/>
                  </a:cubicBezTo>
                  <a:cubicBezTo>
                    <a:pt x="964853" y="37384"/>
                    <a:pt x="1035332" y="37616"/>
                    <a:pt x="1105810" y="36455"/>
                  </a:cubicBezTo>
                  <a:cubicBezTo>
                    <a:pt x="1126272" y="35991"/>
                    <a:pt x="1146733" y="36455"/>
                    <a:pt x="1167194" y="36920"/>
                  </a:cubicBezTo>
                  <a:cubicBezTo>
                    <a:pt x="1186747" y="37384"/>
                    <a:pt x="1205844" y="37616"/>
                    <a:pt x="1225396" y="37384"/>
                  </a:cubicBezTo>
                  <a:cubicBezTo>
                    <a:pt x="1300421" y="36455"/>
                    <a:pt x="1375902" y="37152"/>
                    <a:pt x="1451382" y="38545"/>
                  </a:cubicBezTo>
                  <a:cubicBezTo>
                    <a:pt x="1462749" y="38777"/>
                    <a:pt x="1474572" y="38777"/>
                    <a:pt x="1485939" y="38545"/>
                  </a:cubicBezTo>
                  <a:cubicBezTo>
                    <a:pt x="1495488" y="38545"/>
                    <a:pt x="1505036" y="38313"/>
                    <a:pt x="1515040" y="38545"/>
                  </a:cubicBezTo>
                  <a:cubicBezTo>
                    <a:pt x="1559146" y="39009"/>
                    <a:pt x="1602797" y="39706"/>
                    <a:pt x="1646903" y="40403"/>
                  </a:cubicBezTo>
                  <a:cubicBezTo>
                    <a:pt x="1653269" y="40403"/>
                    <a:pt x="1659634" y="40403"/>
                    <a:pt x="1666000" y="40403"/>
                  </a:cubicBezTo>
                  <a:cubicBezTo>
                    <a:pt x="1674185" y="40403"/>
                    <a:pt x="1682369" y="40170"/>
                    <a:pt x="1690554" y="40403"/>
                  </a:cubicBezTo>
                  <a:cubicBezTo>
                    <a:pt x="1736933" y="41564"/>
                    <a:pt x="1783313" y="42957"/>
                    <a:pt x="1829692" y="44118"/>
                  </a:cubicBezTo>
                  <a:cubicBezTo>
                    <a:pt x="1856065" y="44582"/>
                    <a:pt x="1881983" y="44582"/>
                    <a:pt x="1908355" y="44814"/>
                  </a:cubicBezTo>
                  <a:cubicBezTo>
                    <a:pt x="1933364" y="45047"/>
                    <a:pt x="1958372" y="45047"/>
                    <a:pt x="1983381" y="46440"/>
                  </a:cubicBezTo>
                  <a:cubicBezTo>
                    <a:pt x="2017938" y="48065"/>
                    <a:pt x="2052040" y="51316"/>
                    <a:pt x="2086597" y="49691"/>
                  </a:cubicBezTo>
                  <a:cubicBezTo>
                    <a:pt x="2102057" y="48994"/>
                    <a:pt x="2117972" y="49226"/>
                    <a:pt x="2133886" y="50387"/>
                  </a:cubicBezTo>
                  <a:cubicBezTo>
                    <a:pt x="2183903" y="53638"/>
                    <a:pt x="2234375" y="55960"/>
                    <a:pt x="2285301" y="55031"/>
                  </a:cubicBezTo>
                  <a:cubicBezTo>
                    <a:pt x="2299852" y="54799"/>
                    <a:pt x="2314402" y="56889"/>
                    <a:pt x="2328498" y="57818"/>
                  </a:cubicBezTo>
                  <a:cubicBezTo>
                    <a:pt x="2345776" y="58979"/>
                    <a:pt x="2363510" y="61997"/>
                    <a:pt x="2379879" y="60372"/>
                  </a:cubicBezTo>
                  <a:cubicBezTo>
                    <a:pt x="2398522" y="58514"/>
                    <a:pt x="2416710" y="58282"/>
                    <a:pt x="2434898" y="59211"/>
                  </a:cubicBezTo>
                  <a:cubicBezTo>
                    <a:pt x="2452176" y="59907"/>
                    <a:pt x="2469455" y="60604"/>
                    <a:pt x="2486733" y="60836"/>
                  </a:cubicBezTo>
                  <a:cubicBezTo>
                    <a:pt x="2502648" y="61068"/>
                    <a:pt x="2512651" y="57121"/>
                    <a:pt x="2515834" y="49226"/>
                  </a:cubicBezTo>
                  <a:cubicBezTo>
                    <a:pt x="2518108" y="43653"/>
                    <a:pt x="2518562" y="38081"/>
                    <a:pt x="2519017" y="32508"/>
                  </a:cubicBezTo>
                  <a:cubicBezTo>
                    <a:pt x="2519472" y="19969"/>
                    <a:pt x="2504921" y="13003"/>
                    <a:pt x="2480822" y="15093"/>
                  </a:cubicBezTo>
                  <a:cubicBezTo>
                    <a:pt x="2430351" y="19737"/>
                    <a:pt x="2379424" y="17879"/>
                    <a:pt x="2328952" y="17183"/>
                  </a:cubicBezTo>
                  <a:cubicBezTo>
                    <a:pt x="2211640" y="15325"/>
                    <a:pt x="2094782" y="12074"/>
                    <a:pt x="1977470" y="9752"/>
                  </a:cubicBezTo>
                  <a:cubicBezTo>
                    <a:pt x="1896078" y="8127"/>
                    <a:pt x="1815142" y="6502"/>
                    <a:pt x="1733751" y="5341"/>
                  </a:cubicBezTo>
                  <a:cubicBezTo>
                    <a:pt x="1619166" y="3715"/>
                    <a:pt x="1504582" y="2090"/>
                    <a:pt x="1389997" y="929"/>
                  </a:cubicBezTo>
                  <a:cubicBezTo>
                    <a:pt x="1319519" y="232"/>
                    <a:pt x="1248586" y="0"/>
                    <a:pt x="1178107" y="0"/>
                  </a:cubicBezTo>
                  <a:cubicBezTo>
                    <a:pt x="1159010" y="0"/>
                    <a:pt x="1140367" y="0"/>
                    <a:pt x="1121725" y="0"/>
                  </a:cubicBezTo>
                </a:path>
              </a:pathLst>
            </a:custGeom>
            <a:solidFill>
              <a:srgbClr val="F9CD6F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B21E8C9-FFDD-480F-A01D-D0C0F5737473}"/>
                </a:ext>
              </a:extLst>
            </p:cNvPr>
            <p:cNvSpPr/>
            <p:nvPr/>
          </p:nvSpPr>
          <p:spPr>
            <a:xfrm>
              <a:off x="-244068" y="6400416"/>
              <a:ext cx="2514909" cy="66092"/>
            </a:xfrm>
            <a:custGeom>
              <a:avLst/>
              <a:gdLst>
                <a:gd name="connsiteX0" fmla="*/ 2188417 w 2514909"/>
                <a:gd name="connsiteY0" fmla="*/ 1625 h 66092"/>
                <a:gd name="connsiteX1" fmla="*/ 2132489 w 2514909"/>
                <a:gd name="connsiteY1" fmla="*/ 1625 h 66092"/>
                <a:gd name="connsiteX2" fmla="*/ 2042003 w 2514909"/>
                <a:gd name="connsiteY2" fmla="*/ 2090 h 66092"/>
                <a:gd name="connsiteX3" fmla="*/ 1520917 w 2514909"/>
                <a:gd name="connsiteY3" fmla="*/ 12771 h 66092"/>
                <a:gd name="connsiteX4" fmla="*/ 1271287 w 2514909"/>
                <a:gd name="connsiteY4" fmla="*/ 16951 h 66092"/>
                <a:gd name="connsiteX5" fmla="*/ 1128966 w 2514909"/>
                <a:gd name="connsiteY5" fmla="*/ 17879 h 66092"/>
                <a:gd name="connsiteX6" fmla="*/ 956635 w 2514909"/>
                <a:gd name="connsiteY6" fmla="*/ 20434 h 66092"/>
                <a:gd name="connsiteX7" fmla="*/ 672447 w 2514909"/>
                <a:gd name="connsiteY7" fmla="*/ 21595 h 66092"/>
                <a:gd name="connsiteX8" fmla="*/ 630160 w 2514909"/>
                <a:gd name="connsiteY8" fmla="*/ 20434 h 66092"/>
                <a:gd name="connsiteX9" fmla="*/ 557863 w 2514909"/>
                <a:gd name="connsiteY9" fmla="*/ 17647 h 66092"/>
                <a:gd name="connsiteX10" fmla="*/ 489203 w 2514909"/>
                <a:gd name="connsiteY10" fmla="*/ 18112 h 66092"/>
                <a:gd name="connsiteX11" fmla="*/ 387351 w 2514909"/>
                <a:gd name="connsiteY11" fmla="*/ 17879 h 66092"/>
                <a:gd name="connsiteX12" fmla="*/ 368708 w 2514909"/>
                <a:gd name="connsiteY12" fmla="*/ 18344 h 66092"/>
                <a:gd name="connsiteX13" fmla="*/ 349156 w 2514909"/>
                <a:gd name="connsiteY13" fmla="*/ 18808 h 66092"/>
                <a:gd name="connsiteX14" fmla="*/ 220931 w 2514909"/>
                <a:gd name="connsiteY14" fmla="*/ 16022 h 66092"/>
                <a:gd name="connsiteX15" fmla="*/ 205016 w 2514909"/>
                <a:gd name="connsiteY15" fmla="*/ 16486 h 66092"/>
                <a:gd name="connsiteX16" fmla="*/ 186828 w 2514909"/>
                <a:gd name="connsiteY16" fmla="*/ 16951 h 66092"/>
                <a:gd name="connsiteX17" fmla="*/ 15406 w 2514909"/>
                <a:gd name="connsiteY17" fmla="*/ 13468 h 66092"/>
                <a:gd name="connsiteX18" fmla="*/ 1311 w 2514909"/>
                <a:gd name="connsiteY18" fmla="*/ 43189 h 66092"/>
                <a:gd name="connsiteX19" fmla="*/ 42688 w 2514909"/>
                <a:gd name="connsiteY19" fmla="*/ 65712 h 66092"/>
                <a:gd name="connsiteX20" fmla="*/ 63150 w 2514909"/>
                <a:gd name="connsiteY20" fmla="*/ 64784 h 66092"/>
                <a:gd name="connsiteX21" fmla="*/ 117714 w 2514909"/>
                <a:gd name="connsiteY21" fmla="*/ 60836 h 66092"/>
                <a:gd name="connsiteX22" fmla="*/ 264127 w 2514909"/>
                <a:gd name="connsiteY22" fmla="*/ 61765 h 66092"/>
                <a:gd name="connsiteX23" fmla="*/ 828864 w 2514909"/>
                <a:gd name="connsiteY23" fmla="*/ 63623 h 66092"/>
                <a:gd name="connsiteX24" fmla="*/ 1229455 w 2514909"/>
                <a:gd name="connsiteY24" fmla="*/ 61765 h 66092"/>
                <a:gd name="connsiteX25" fmla="*/ 1776459 w 2514909"/>
                <a:gd name="connsiteY25" fmla="*/ 51780 h 66092"/>
                <a:gd name="connsiteX26" fmla="*/ 2168410 w 2514909"/>
                <a:gd name="connsiteY26" fmla="*/ 44118 h 66092"/>
                <a:gd name="connsiteX27" fmla="*/ 2358020 w 2514909"/>
                <a:gd name="connsiteY27" fmla="*/ 43189 h 66092"/>
                <a:gd name="connsiteX28" fmla="*/ 2490792 w 2514909"/>
                <a:gd name="connsiteY28" fmla="*/ 48762 h 66092"/>
                <a:gd name="connsiteX29" fmla="*/ 2514891 w 2514909"/>
                <a:gd name="connsiteY29" fmla="*/ 38313 h 66092"/>
                <a:gd name="connsiteX30" fmla="*/ 2462146 w 2514909"/>
                <a:gd name="connsiteY30" fmla="*/ 7663 h 66092"/>
                <a:gd name="connsiteX31" fmla="*/ 2312550 w 2514909"/>
                <a:gd name="connsiteY31" fmla="*/ 0 h 66092"/>
                <a:gd name="connsiteX32" fmla="*/ 2311641 w 2514909"/>
                <a:gd name="connsiteY32" fmla="*/ 0 h 66092"/>
                <a:gd name="connsiteX33" fmla="*/ 2188417 w 2514909"/>
                <a:gd name="connsiteY33" fmla="*/ 1625 h 6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14909" h="66092">
                  <a:moveTo>
                    <a:pt x="2188417" y="1625"/>
                  </a:moveTo>
                  <a:cubicBezTo>
                    <a:pt x="2169774" y="1625"/>
                    <a:pt x="2151131" y="1625"/>
                    <a:pt x="2132489" y="1625"/>
                  </a:cubicBezTo>
                  <a:cubicBezTo>
                    <a:pt x="2102479" y="1625"/>
                    <a:pt x="2072014" y="1393"/>
                    <a:pt x="2042003" y="2090"/>
                  </a:cubicBezTo>
                  <a:cubicBezTo>
                    <a:pt x="1868308" y="5341"/>
                    <a:pt x="1694613" y="9288"/>
                    <a:pt x="1520917" y="12771"/>
                  </a:cubicBezTo>
                  <a:cubicBezTo>
                    <a:pt x="1437707" y="14396"/>
                    <a:pt x="1354497" y="15790"/>
                    <a:pt x="1271287" y="16951"/>
                  </a:cubicBezTo>
                  <a:cubicBezTo>
                    <a:pt x="1223998" y="17647"/>
                    <a:pt x="1176255" y="17183"/>
                    <a:pt x="1128966" y="17879"/>
                  </a:cubicBezTo>
                  <a:cubicBezTo>
                    <a:pt x="1071674" y="18576"/>
                    <a:pt x="1014382" y="20201"/>
                    <a:pt x="956635" y="20434"/>
                  </a:cubicBezTo>
                  <a:cubicBezTo>
                    <a:pt x="862057" y="21130"/>
                    <a:pt x="767025" y="21362"/>
                    <a:pt x="672447" y="21595"/>
                  </a:cubicBezTo>
                  <a:cubicBezTo>
                    <a:pt x="658352" y="21595"/>
                    <a:pt x="644256" y="21130"/>
                    <a:pt x="630160" y="20434"/>
                  </a:cubicBezTo>
                  <a:cubicBezTo>
                    <a:pt x="606061" y="19505"/>
                    <a:pt x="581962" y="17879"/>
                    <a:pt x="557863" y="17647"/>
                  </a:cubicBezTo>
                  <a:cubicBezTo>
                    <a:pt x="535128" y="17415"/>
                    <a:pt x="511938" y="17647"/>
                    <a:pt x="489203" y="18112"/>
                  </a:cubicBezTo>
                  <a:cubicBezTo>
                    <a:pt x="455101" y="18576"/>
                    <a:pt x="420998" y="19040"/>
                    <a:pt x="387351" y="17879"/>
                  </a:cubicBezTo>
                  <a:cubicBezTo>
                    <a:pt x="381440" y="17647"/>
                    <a:pt x="375074" y="18112"/>
                    <a:pt x="368708" y="18344"/>
                  </a:cubicBezTo>
                  <a:cubicBezTo>
                    <a:pt x="362342" y="18808"/>
                    <a:pt x="355522" y="19040"/>
                    <a:pt x="349156" y="18808"/>
                  </a:cubicBezTo>
                  <a:cubicBezTo>
                    <a:pt x="306414" y="16718"/>
                    <a:pt x="263672" y="16022"/>
                    <a:pt x="220931" y="16022"/>
                  </a:cubicBezTo>
                  <a:cubicBezTo>
                    <a:pt x="215474" y="16022"/>
                    <a:pt x="210472" y="16254"/>
                    <a:pt x="205016" y="16486"/>
                  </a:cubicBezTo>
                  <a:cubicBezTo>
                    <a:pt x="199105" y="16718"/>
                    <a:pt x="192739" y="17183"/>
                    <a:pt x="186828" y="16951"/>
                  </a:cubicBezTo>
                  <a:cubicBezTo>
                    <a:pt x="129536" y="16022"/>
                    <a:pt x="72698" y="14629"/>
                    <a:pt x="15406" y="13468"/>
                  </a:cubicBezTo>
                  <a:cubicBezTo>
                    <a:pt x="-2327" y="22291"/>
                    <a:pt x="-963" y="32740"/>
                    <a:pt x="1311" y="43189"/>
                  </a:cubicBezTo>
                  <a:cubicBezTo>
                    <a:pt x="4493" y="58282"/>
                    <a:pt x="12678" y="62694"/>
                    <a:pt x="42688" y="65712"/>
                  </a:cubicBezTo>
                  <a:cubicBezTo>
                    <a:pt x="49054" y="66409"/>
                    <a:pt x="57693" y="66177"/>
                    <a:pt x="63150" y="64784"/>
                  </a:cubicBezTo>
                  <a:cubicBezTo>
                    <a:pt x="80428" y="59907"/>
                    <a:pt x="99071" y="60836"/>
                    <a:pt x="117714" y="60836"/>
                  </a:cubicBezTo>
                  <a:cubicBezTo>
                    <a:pt x="166367" y="61068"/>
                    <a:pt x="215474" y="61533"/>
                    <a:pt x="264127" y="61765"/>
                  </a:cubicBezTo>
                  <a:cubicBezTo>
                    <a:pt x="452373" y="62462"/>
                    <a:pt x="640618" y="63390"/>
                    <a:pt x="828864" y="63623"/>
                  </a:cubicBezTo>
                  <a:cubicBezTo>
                    <a:pt x="962546" y="63623"/>
                    <a:pt x="1096228" y="63623"/>
                    <a:pt x="1229455" y="61765"/>
                  </a:cubicBezTo>
                  <a:cubicBezTo>
                    <a:pt x="1411789" y="59211"/>
                    <a:pt x="1594124" y="55263"/>
                    <a:pt x="1776459" y="51780"/>
                  </a:cubicBezTo>
                  <a:cubicBezTo>
                    <a:pt x="1906958" y="49226"/>
                    <a:pt x="2037911" y="46440"/>
                    <a:pt x="2168410" y="44118"/>
                  </a:cubicBezTo>
                  <a:cubicBezTo>
                    <a:pt x="2231613" y="42957"/>
                    <a:pt x="2294817" y="42492"/>
                    <a:pt x="2358020" y="43189"/>
                  </a:cubicBezTo>
                  <a:cubicBezTo>
                    <a:pt x="2402580" y="43653"/>
                    <a:pt x="2446686" y="46672"/>
                    <a:pt x="2490792" y="48762"/>
                  </a:cubicBezTo>
                  <a:cubicBezTo>
                    <a:pt x="2507161" y="49458"/>
                    <a:pt x="2515346" y="46208"/>
                    <a:pt x="2514891" y="38313"/>
                  </a:cubicBezTo>
                  <a:cubicBezTo>
                    <a:pt x="2513982" y="20666"/>
                    <a:pt x="2498067" y="11610"/>
                    <a:pt x="2462146" y="7663"/>
                  </a:cubicBezTo>
                  <a:cubicBezTo>
                    <a:pt x="2413039" y="2554"/>
                    <a:pt x="2363022" y="232"/>
                    <a:pt x="2312550" y="0"/>
                  </a:cubicBezTo>
                  <a:lnTo>
                    <a:pt x="2311641" y="0"/>
                  </a:lnTo>
                  <a:cubicBezTo>
                    <a:pt x="2271172" y="232"/>
                    <a:pt x="2229795" y="1393"/>
                    <a:pt x="2188417" y="1625"/>
                  </a:cubicBezTo>
                </a:path>
              </a:pathLst>
            </a:custGeom>
            <a:solidFill>
              <a:srgbClr val="7D6284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7466886-D212-48E6-910B-D01795E15073}"/>
                </a:ext>
              </a:extLst>
            </p:cNvPr>
            <p:cNvSpPr/>
            <p:nvPr/>
          </p:nvSpPr>
          <p:spPr>
            <a:xfrm>
              <a:off x="-298829" y="5964578"/>
              <a:ext cx="2571057" cy="69669"/>
            </a:xfrm>
            <a:custGeom>
              <a:avLst/>
              <a:gdLst>
                <a:gd name="connsiteX0" fmla="*/ 790867 w 2571057"/>
                <a:gd name="connsiteY0" fmla="*/ 0 h 69669"/>
                <a:gd name="connsiteX1" fmla="*/ 496676 w 2571057"/>
                <a:gd name="connsiteY1" fmla="*/ 1625 h 69669"/>
                <a:gd name="connsiteX2" fmla="*/ 169747 w 2571057"/>
                <a:gd name="connsiteY2" fmla="*/ 5805 h 69669"/>
                <a:gd name="connsiteX3" fmla="*/ 23334 w 2571057"/>
                <a:gd name="connsiteY3" fmla="*/ 3251 h 69669"/>
                <a:gd name="connsiteX4" fmla="*/ 6510 w 2571057"/>
                <a:gd name="connsiteY4" fmla="*/ 5108 h 69669"/>
                <a:gd name="connsiteX5" fmla="*/ 599 w 2571057"/>
                <a:gd name="connsiteY5" fmla="*/ 15093 h 69669"/>
                <a:gd name="connsiteX6" fmla="*/ 16513 w 2571057"/>
                <a:gd name="connsiteY6" fmla="*/ 40403 h 69669"/>
                <a:gd name="connsiteX7" fmla="*/ 51525 w 2571057"/>
                <a:gd name="connsiteY7" fmla="*/ 43653 h 69669"/>
                <a:gd name="connsiteX8" fmla="*/ 288424 w 2571057"/>
                <a:gd name="connsiteY8" fmla="*/ 40635 h 69669"/>
                <a:gd name="connsiteX9" fmla="*/ 545784 w 2571057"/>
                <a:gd name="connsiteY9" fmla="*/ 38777 h 69669"/>
                <a:gd name="connsiteX10" fmla="*/ 595346 w 2571057"/>
                <a:gd name="connsiteY10" fmla="*/ 39009 h 69669"/>
                <a:gd name="connsiteX11" fmla="*/ 679920 w 2571057"/>
                <a:gd name="connsiteY11" fmla="*/ 38545 h 69669"/>
                <a:gd name="connsiteX12" fmla="*/ 768587 w 2571057"/>
                <a:gd name="connsiteY12" fmla="*/ 38777 h 69669"/>
                <a:gd name="connsiteX13" fmla="*/ 913181 w 2571057"/>
                <a:gd name="connsiteY13" fmla="*/ 37848 h 69669"/>
                <a:gd name="connsiteX14" fmla="*/ 999119 w 2571057"/>
                <a:gd name="connsiteY14" fmla="*/ 37848 h 69669"/>
                <a:gd name="connsiteX15" fmla="*/ 1129164 w 2571057"/>
                <a:gd name="connsiteY15" fmla="*/ 37384 h 69669"/>
                <a:gd name="connsiteX16" fmla="*/ 1191912 w 2571057"/>
                <a:gd name="connsiteY16" fmla="*/ 38313 h 69669"/>
                <a:gd name="connsiteX17" fmla="*/ 1251023 w 2571057"/>
                <a:gd name="connsiteY17" fmla="*/ 39242 h 69669"/>
                <a:gd name="connsiteX18" fmla="*/ 1481556 w 2571057"/>
                <a:gd name="connsiteY18" fmla="*/ 41796 h 69669"/>
                <a:gd name="connsiteX19" fmla="*/ 1517023 w 2571057"/>
                <a:gd name="connsiteY19" fmla="*/ 42028 h 69669"/>
                <a:gd name="connsiteX20" fmla="*/ 1546578 w 2571057"/>
                <a:gd name="connsiteY20" fmla="*/ 42028 h 69669"/>
                <a:gd name="connsiteX21" fmla="*/ 1681169 w 2571057"/>
                <a:gd name="connsiteY21" fmla="*/ 44582 h 69669"/>
                <a:gd name="connsiteX22" fmla="*/ 1700721 w 2571057"/>
                <a:gd name="connsiteY22" fmla="*/ 44582 h 69669"/>
                <a:gd name="connsiteX23" fmla="*/ 1725730 w 2571057"/>
                <a:gd name="connsiteY23" fmla="*/ 44814 h 69669"/>
                <a:gd name="connsiteX24" fmla="*/ 1867596 w 2571057"/>
                <a:gd name="connsiteY24" fmla="*/ 49226 h 69669"/>
                <a:gd name="connsiteX25" fmla="*/ 1947623 w 2571057"/>
                <a:gd name="connsiteY25" fmla="*/ 50387 h 69669"/>
                <a:gd name="connsiteX26" fmla="*/ 2024013 w 2571057"/>
                <a:gd name="connsiteY26" fmla="*/ 52477 h 69669"/>
                <a:gd name="connsiteX27" fmla="*/ 2129503 w 2571057"/>
                <a:gd name="connsiteY27" fmla="*/ 56424 h 69669"/>
                <a:gd name="connsiteX28" fmla="*/ 2177702 w 2571057"/>
                <a:gd name="connsiteY28" fmla="*/ 57353 h 69669"/>
                <a:gd name="connsiteX29" fmla="*/ 2331845 w 2571057"/>
                <a:gd name="connsiteY29" fmla="*/ 62926 h 69669"/>
                <a:gd name="connsiteX30" fmla="*/ 2375951 w 2571057"/>
                <a:gd name="connsiteY30" fmla="*/ 65945 h 69669"/>
                <a:gd name="connsiteX31" fmla="*/ 2428241 w 2571057"/>
                <a:gd name="connsiteY31" fmla="*/ 68731 h 69669"/>
                <a:gd name="connsiteX32" fmla="*/ 2484624 w 2571057"/>
                <a:gd name="connsiteY32" fmla="*/ 67802 h 69669"/>
                <a:gd name="connsiteX33" fmla="*/ 2537369 w 2571057"/>
                <a:gd name="connsiteY33" fmla="*/ 69660 h 69669"/>
                <a:gd name="connsiteX34" fmla="*/ 2567379 w 2571057"/>
                <a:gd name="connsiteY34" fmla="*/ 58282 h 69669"/>
                <a:gd name="connsiteX35" fmla="*/ 2571017 w 2571057"/>
                <a:gd name="connsiteY35" fmla="*/ 41564 h 69669"/>
                <a:gd name="connsiteX36" fmla="*/ 2532367 w 2571057"/>
                <a:gd name="connsiteY36" fmla="*/ 23917 h 69669"/>
                <a:gd name="connsiteX37" fmla="*/ 2377315 w 2571057"/>
                <a:gd name="connsiteY37" fmla="*/ 25078 h 69669"/>
                <a:gd name="connsiteX38" fmla="*/ 2018557 w 2571057"/>
                <a:gd name="connsiteY38" fmla="*/ 15325 h 69669"/>
                <a:gd name="connsiteX39" fmla="*/ 1769836 w 2571057"/>
                <a:gd name="connsiteY39" fmla="*/ 9520 h 69669"/>
                <a:gd name="connsiteX40" fmla="*/ 1419262 w 2571057"/>
                <a:gd name="connsiteY40" fmla="*/ 3019 h 69669"/>
                <a:gd name="connsiteX41" fmla="*/ 1145987 w 2571057"/>
                <a:gd name="connsiteY41" fmla="*/ 697 h 69669"/>
                <a:gd name="connsiteX42" fmla="*/ 853161 w 2571057"/>
                <a:gd name="connsiteY42" fmla="*/ 0 h 69669"/>
                <a:gd name="connsiteX43" fmla="*/ 790867 w 2571057"/>
                <a:gd name="connsiteY43" fmla="*/ 0 h 6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571057" h="69669">
                  <a:moveTo>
                    <a:pt x="790867" y="0"/>
                  </a:moveTo>
                  <a:cubicBezTo>
                    <a:pt x="692652" y="232"/>
                    <a:pt x="594891" y="697"/>
                    <a:pt x="496676" y="1625"/>
                  </a:cubicBezTo>
                  <a:cubicBezTo>
                    <a:pt x="387548" y="2786"/>
                    <a:pt x="278875" y="4644"/>
                    <a:pt x="169747" y="5805"/>
                  </a:cubicBezTo>
                  <a:cubicBezTo>
                    <a:pt x="121094" y="6269"/>
                    <a:pt x="71986" y="8591"/>
                    <a:pt x="23334" y="3251"/>
                  </a:cubicBezTo>
                  <a:cubicBezTo>
                    <a:pt x="18787" y="2786"/>
                    <a:pt x="12875" y="4180"/>
                    <a:pt x="6510" y="5108"/>
                  </a:cubicBezTo>
                  <a:cubicBezTo>
                    <a:pt x="4236" y="8591"/>
                    <a:pt x="1508" y="11842"/>
                    <a:pt x="599" y="15093"/>
                  </a:cubicBezTo>
                  <a:cubicBezTo>
                    <a:pt x="-2130" y="24845"/>
                    <a:pt x="4691" y="33204"/>
                    <a:pt x="16513" y="40403"/>
                  </a:cubicBezTo>
                  <a:cubicBezTo>
                    <a:pt x="25607" y="45743"/>
                    <a:pt x="39248" y="43653"/>
                    <a:pt x="51525" y="43653"/>
                  </a:cubicBezTo>
                  <a:cubicBezTo>
                    <a:pt x="130643" y="42725"/>
                    <a:pt x="209306" y="41564"/>
                    <a:pt x="288424" y="40635"/>
                  </a:cubicBezTo>
                  <a:cubicBezTo>
                    <a:pt x="373907" y="39706"/>
                    <a:pt x="459845" y="39242"/>
                    <a:pt x="545784" y="38777"/>
                  </a:cubicBezTo>
                  <a:cubicBezTo>
                    <a:pt x="562153" y="38777"/>
                    <a:pt x="578977" y="38777"/>
                    <a:pt x="595346" y="39009"/>
                  </a:cubicBezTo>
                  <a:cubicBezTo>
                    <a:pt x="623537" y="39242"/>
                    <a:pt x="651729" y="39474"/>
                    <a:pt x="679920" y="38545"/>
                  </a:cubicBezTo>
                  <a:cubicBezTo>
                    <a:pt x="709476" y="37616"/>
                    <a:pt x="739031" y="38545"/>
                    <a:pt x="768587" y="38777"/>
                  </a:cubicBezTo>
                  <a:cubicBezTo>
                    <a:pt x="775407" y="38777"/>
                    <a:pt x="871804" y="38081"/>
                    <a:pt x="913181" y="37848"/>
                  </a:cubicBezTo>
                  <a:cubicBezTo>
                    <a:pt x="941827" y="37616"/>
                    <a:pt x="970473" y="37848"/>
                    <a:pt x="999119" y="37848"/>
                  </a:cubicBezTo>
                  <a:cubicBezTo>
                    <a:pt x="1042316" y="37848"/>
                    <a:pt x="1085512" y="38081"/>
                    <a:pt x="1129164" y="37384"/>
                  </a:cubicBezTo>
                  <a:cubicBezTo>
                    <a:pt x="1150080" y="37152"/>
                    <a:pt x="1170996" y="37616"/>
                    <a:pt x="1191912" y="38313"/>
                  </a:cubicBezTo>
                  <a:cubicBezTo>
                    <a:pt x="1211464" y="38777"/>
                    <a:pt x="1231471" y="39242"/>
                    <a:pt x="1251023" y="39242"/>
                  </a:cubicBezTo>
                  <a:cubicBezTo>
                    <a:pt x="1327867" y="38777"/>
                    <a:pt x="1404712" y="39938"/>
                    <a:pt x="1481556" y="41796"/>
                  </a:cubicBezTo>
                  <a:cubicBezTo>
                    <a:pt x="1493378" y="42028"/>
                    <a:pt x="1505200" y="42028"/>
                    <a:pt x="1517023" y="42028"/>
                  </a:cubicBezTo>
                  <a:cubicBezTo>
                    <a:pt x="1527026" y="42028"/>
                    <a:pt x="1536575" y="42028"/>
                    <a:pt x="1546578" y="42028"/>
                  </a:cubicBezTo>
                  <a:cubicBezTo>
                    <a:pt x="1591593" y="42725"/>
                    <a:pt x="1636154" y="43886"/>
                    <a:pt x="1681169" y="44582"/>
                  </a:cubicBezTo>
                  <a:cubicBezTo>
                    <a:pt x="1687535" y="44814"/>
                    <a:pt x="1694356" y="44582"/>
                    <a:pt x="1700721" y="44582"/>
                  </a:cubicBezTo>
                  <a:cubicBezTo>
                    <a:pt x="1708906" y="44582"/>
                    <a:pt x="1717545" y="44582"/>
                    <a:pt x="1725730" y="44814"/>
                  </a:cubicBezTo>
                  <a:cubicBezTo>
                    <a:pt x="1773019" y="46208"/>
                    <a:pt x="1820307" y="48065"/>
                    <a:pt x="1867596" y="49226"/>
                  </a:cubicBezTo>
                  <a:cubicBezTo>
                    <a:pt x="1894423" y="49923"/>
                    <a:pt x="1921251" y="49923"/>
                    <a:pt x="1947623" y="50387"/>
                  </a:cubicBezTo>
                  <a:cubicBezTo>
                    <a:pt x="1973087" y="50852"/>
                    <a:pt x="1999004" y="51084"/>
                    <a:pt x="2024013" y="52477"/>
                  </a:cubicBezTo>
                  <a:cubicBezTo>
                    <a:pt x="2059025" y="54335"/>
                    <a:pt x="2093582" y="57818"/>
                    <a:pt x="2129503" y="56424"/>
                  </a:cubicBezTo>
                  <a:cubicBezTo>
                    <a:pt x="2145418" y="55728"/>
                    <a:pt x="2161787" y="56192"/>
                    <a:pt x="2177702" y="57353"/>
                  </a:cubicBezTo>
                  <a:cubicBezTo>
                    <a:pt x="2229083" y="60836"/>
                    <a:pt x="2280009" y="63623"/>
                    <a:pt x="2331845" y="62926"/>
                  </a:cubicBezTo>
                  <a:cubicBezTo>
                    <a:pt x="2346395" y="62694"/>
                    <a:pt x="2361400" y="64784"/>
                    <a:pt x="2375951" y="65945"/>
                  </a:cubicBezTo>
                  <a:cubicBezTo>
                    <a:pt x="2393229" y="67106"/>
                    <a:pt x="2411417" y="70356"/>
                    <a:pt x="2428241" y="68731"/>
                  </a:cubicBezTo>
                  <a:cubicBezTo>
                    <a:pt x="2447339" y="66873"/>
                    <a:pt x="2465527" y="66873"/>
                    <a:pt x="2484624" y="67802"/>
                  </a:cubicBezTo>
                  <a:cubicBezTo>
                    <a:pt x="2502357" y="68731"/>
                    <a:pt x="2519636" y="69428"/>
                    <a:pt x="2537369" y="69660"/>
                  </a:cubicBezTo>
                  <a:cubicBezTo>
                    <a:pt x="2553284" y="69892"/>
                    <a:pt x="2563742" y="66177"/>
                    <a:pt x="2567379" y="58282"/>
                  </a:cubicBezTo>
                  <a:cubicBezTo>
                    <a:pt x="2569653" y="52941"/>
                    <a:pt x="2570562" y="47136"/>
                    <a:pt x="2571017" y="41564"/>
                  </a:cubicBezTo>
                  <a:cubicBezTo>
                    <a:pt x="2571926" y="29025"/>
                    <a:pt x="2557376" y="21827"/>
                    <a:pt x="2532367" y="23917"/>
                  </a:cubicBezTo>
                  <a:cubicBezTo>
                    <a:pt x="2480532" y="28328"/>
                    <a:pt x="2429151" y="26239"/>
                    <a:pt x="2377315" y="25078"/>
                  </a:cubicBezTo>
                  <a:cubicBezTo>
                    <a:pt x="2257729" y="22523"/>
                    <a:pt x="2138143" y="18576"/>
                    <a:pt x="2018557" y="15325"/>
                  </a:cubicBezTo>
                  <a:cubicBezTo>
                    <a:pt x="1935801" y="13235"/>
                    <a:pt x="1852591" y="11146"/>
                    <a:pt x="1769836" y="9520"/>
                  </a:cubicBezTo>
                  <a:cubicBezTo>
                    <a:pt x="1652978" y="7198"/>
                    <a:pt x="1536120" y="4876"/>
                    <a:pt x="1419262" y="3019"/>
                  </a:cubicBezTo>
                  <a:cubicBezTo>
                    <a:pt x="1328322" y="1625"/>
                    <a:pt x="1236927" y="929"/>
                    <a:pt x="1145987" y="697"/>
                  </a:cubicBezTo>
                  <a:cubicBezTo>
                    <a:pt x="1048227" y="232"/>
                    <a:pt x="950467" y="0"/>
                    <a:pt x="853161" y="0"/>
                  </a:cubicBezTo>
                  <a:cubicBezTo>
                    <a:pt x="832245" y="0"/>
                    <a:pt x="811328" y="0"/>
                    <a:pt x="790867" y="0"/>
                  </a:cubicBezTo>
                </a:path>
              </a:pathLst>
            </a:custGeom>
            <a:solidFill>
              <a:srgbClr val="DF8882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E17CBB5-E762-4C5D-8C8D-F15FEA985D5E}"/>
                </a:ext>
              </a:extLst>
            </p:cNvPr>
            <p:cNvSpPr/>
            <p:nvPr/>
          </p:nvSpPr>
          <p:spPr>
            <a:xfrm>
              <a:off x="-257961" y="6093681"/>
              <a:ext cx="2481300" cy="63156"/>
            </a:xfrm>
            <a:custGeom>
              <a:avLst/>
              <a:gdLst>
                <a:gd name="connsiteX0" fmla="*/ 3837 w 2481300"/>
                <a:gd name="connsiteY0" fmla="*/ 11842 h 63156"/>
                <a:gd name="connsiteX1" fmla="*/ 199 w 2481300"/>
                <a:gd name="connsiteY1" fmla="*/ 32740 h 63156"/>
                <a:gd name="connsiteX2" fmla="*/ 29754 w 2481300"/>
                <a:gd name="connsiteY2" fmla="*/ 47601 h 63156"/>
                <a:gd name="connsiteX3" fmla="*/ 54308 w 2481300"/>
                <a:gd name="connsiteY3" fmla="*/ 47136 h 63156"/>
                <a:gd name="connsiteX4" fmla="*/ 132062 w 2481300"/>
                <a:gd name="connsiteY4" fmla="*/ 43421 h 63156"/>
                <a:gd name="connsiteX5" fmla="*/ 424889 w 2481300"/>
                <a:gd name="connsiteY5" fmla="*/ 44350 h 63156"/>
                <a:gd name="connsiteX6" fmla="*/ 775007 w 2481300"/>
                <a:gd name="connsiteY6" fmla="*/ 49691 h 63156"/>
                <a:gd name="connsiteX7" fmla="*/ 1033732 w 2481300"/>
                <a:gd name="connsiteY7" fmla="*/ 52245 h 63156"/>
                <a:gd name="connsiteX8" fmla="*/ 1095571 w 2481300"/>
                <a:gd name="connsiteY8" fmla="*/ 52477 h 63156"/>
                <a:gd name="connsiteX9" fmla="*/ 1124217 w 2481300"/>
                <a:gd name="connsiteY9" fmla="*/ 52477 h 63156"/>
                <a:gd name="connsiteX10" fmla="*/ 1235164 w 2481300"/>
                <a:gd name="connsiteY10" fmla="*/ 52709 h 63156"/>
                <a:gd name="connsiteX11" fmla="*/ 1399765 w 2481300"/>
                <a:gd name="connsiteY11" fmla="*/ 55031 h 63156"/>
                <a:gd name="connsiteX12" fmla="*/ 1560274 w 2481300"/>
                <a:gd name="connsiteY12" fmla="*/ 54335 h 63156"/>
                <a:gd name="connsiteX13" fmla="*/ 1683952 w 2481300"/>
                <a:gd name="connsiteY13" fmla="*/ 55031 h 63156"/>
                <a:gd name="connsiteX14" fmla="*/ 1721693 w 2481300"/>
                <a:gd name="connsiteY14" fmla="*/ 54799 h 63156"/>
                <a:gd name="connsiteX15" fmla="*/ 1762161 w 2481300"/>
                <a:gd name="connsiteY15" fmla="*/ 54567 h 63156"/>
                <a:gd name="connsiteX16" fmla="*/ 1922670 w 2481300"/>
                <a:gd name="connsiteY16" fmla="*/ 55960 h 63156"/>
                <a:gd name="connsiteX17" fmla="*/ 2013155 w 2481300"/>
                <a:gd name="connsiteY17" fmla="*/ 55728 h 63156"/>
                <a:gd name="connsiteX18" fmla="*/ 2177757 w 2481300"/>
                <a:gd name="connsiteY18" fmla="*/ 54799 h 63156"/>
                <a:gd name="connsiteX19" fmla="*/ 2317804 w 2481300"/>
                <a:gd name="connsiteY19" fmla="*/ 55263 h 63156"/>
                <a:gd name="connsiteX20" fmla="*/ 2456488 w 2481300"/>
                <a:gd name="connsiteY20" fmla="*/ 62462 h 63156"/>
                <a:gd name="connsiteX21" fmla="*/ 2480132 w 2481300"/>
                <a:gd name="connsiteY21" fmla="*/ 54567 h 63156"/>
                <a:gd name="connsiteX22" fmla="*/ 2429206 w 2481300"/>
                <a:gd name="connsiteY22" fmla="*/ 18808 h 63156"/>
                <a:gd name="connsiteX23" fmla="*/ 2416929 w 2481300"/>
                <a:gd name="connsiteY23" fmla="*/ 18344 h 63156"/>
                <a:gd name="connsiteX24" fmla="*/ 2169572 w 2481300"/>
                <a:gd name="connsiteY24" fmla="*/ 14396 h 63156"/>
                <a:gd name="connsiteX25" fmla="*/ 1938584 w 2481300"/>
                <a:gd name="connsiteY25" fmla="*/ 14861 h 63156"/>
                <a:gd name="connsiteX26" fmla="*/ 1699412 w 2481300"/>
                <a:gd name="connsiteY26" fmla="*/ 14861 h 63156"/>
                <a:gd name="connsiteX27" fmla="*/ 1588466 w 2481300"/>
                <a:gd name="connsiteY27" fmla="*/ 14861 h 63156"/>
                <a:gd name="connsiteX28" fmla="*/ 1344746 w 2481300"/>
                <a:gd name="connsiteY28" fmla="*/ 14629 h 63156"/>
                <a:gd name="connsiteX29" fmla="*/ 973711 w 2481300"/>
                <a:gd name="connsiteY29" fmla="*/ 11378 h 63156"/>
                <a:gd name="connsiteX30" fmla="*/ 714532 w 2481300"/>
                <a:gd name="connsiteY30" fmla="*/ 8359 h 63156"/>
                <a:gd name="connsiteX31" fmla="*/ 426707 w 2481300"/>
                <a:gd name="connsiteY31" fmla="*/ 5341 h 63156"/>
                <a:gd name="connsiteX32" fmla="*/ 340769 w 2481300"/>
                <a:gd name="connsiteY32" fmla="*/ 3715 h 63156"/>
                <a:gd name="connsiteX33" fmla="*/ 340769 w 2481300"/>
                <a:gd name="connsiteY33" fmla="*/ 3019 h 63156"/>
                <a:gd name="connsiteX34" fmla="*/ 250739 w 2481300"/>
                <a:gd name="connsiteY34" fmla="*/ 2090 h 63156"/>
                <a:gd name="connsiteX35" fmla="*/ 36575 w 2481300"/>
                <a:gd name="connsiteY35" fmla="*/ 0 h 63156"/>
                <a:gd name="connsiteX36" fmla="*/ 33392 w 2481300"/>
                <a:gd name="connsiteY36" fmla="*/ 0 h 63156"/>
                <a:gd name="connsiteX37" fmla="*/ 3837 w 2481300"/>
                <a:gd name="connsiteY37" fmla="*/ 11842 h 6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1300" h="63156">
                  <a:moveTo>
                    <a:pt x="3837" y="11842"/>
                  </a:moveTo>
                  <a:cubicBezTo>
                    <a:pt x="-256" y="18344"/>
                    <a:pt x="-256" y="25774"/>
                    <a:pt x="199" y="32740"/>
                  </a:cubicBezTo>
                  <a:cubicBezTo>
                    <a:pt x="1108" y="41099"/>
                    <a:pt x="13385" y="46904"/>
                    <a:pt x="29754" y="47601"/>
                  </a:cubicBezTo>
                  <a:cubicBezTo>
                    <a:pt x="37939" y="48065"/>
                    <a:pt x="46124" y="47369"/>
                    <a:pt x="54308" y="47136"/>
                  </a:cubicBezTo>
                  <a:cubicBezTo>
                    <a:pt x="80226" y="45975"/>
                    <a:pt x="106144" y="43421"/>
                    <a:pt x="132062" y="43421"/>
                  </a:cubicBezTo>
                  <a:cubicBezTo>
                    <a:pt x="229822" y="43189"/>
                    <a:pt x="327128" y="43189"/>
                    <a:pt x="424889" y="44350"/>
                  </a:cubicBezTo>
                  <a:cubicBezTo>
                    <a:pt x="541746" y="45511"/>
                    <a:pt x="658150" y="48065"/>
                    <a:pt x="775007" y="49691"/>
                  </a:cubicBezTo>
                  <a:cubicBezTo>
                    <a:pt x="861400" y="50852"/>
                    <a:pt x="947339" y="51548"/>
                    <a:pt x="1033732" y="52245"/>
                  </a:cubicBezTo>
                  <a:cubicBezTo>
                    <a:pt x="1054193" y="52477"/>
                    <a:pt x="1074655" y="52477"/>
                    <a:pt x="1095571" y="52477"/>
                  </a:cubicBezTo>
                  <a:cubicBezTo>
                    <a:pt x="1105120" y="52477"/>
                    <a:pt x="1114668" y="52477"/>
                    <a:pt x="1124217" y="52477"/>
                  </a:cubicBezTo>
                  <a:cubicBezTo>
                    <a:pt x="1161048" y="52477"/>
                    <a:pt x="1198333" y="52477"/>
                    <a:pt x="1235164" y="52709"/>
                  </a:cubicBezTo>
                  <a:cubicBezTo>
                    <a:pt x="1290182" y="53406"/>
                    <a:pt x="1345201" y="54799"/>
                    <a:pt x="1399765" y="55031"/>
                  </a:cubicBezTo>
                  <a:cubicBezTo>
                    <a:pt x="1453420" y="55263"/>
                    <a:pt x="1506620" y="54335"/>
                    <a:pt x="1560274" y="54335"/>
                  </a:cubicBezTo>
                  <a:cubicBezTo>
                    <a:pt x="1601652" y="54335"/>
                    <a:pt x="1642575" y="55031"/>
                    <a:pt x="1683952" y="55031"/>
                  </a:cubicBezTo>
                  <a:cubicBezTo>
                    <a:pt x="1696684" y="55031"/>
                    <a:pt x="1708961" y="54799"/>
                    <a:pt x="1721693" y="54799"/>
                  </a:cubicBezTo>
                  <a:cubicBezTo>
                    <a:pt x="1734879" y="54567"/>
                    <a:pt x="1748520" y="54335"/>
                    <a:pt x="1762161" y="54567"/>
                  </a:cubicBezTo>
                  <a:cubicBezTo>
                    <a:pt x="1815815" y="54799"/>
                    <a:pt x="1869015" y="55496"/>
                    <a:pt x="1922670" y="55960"/>
                  </a:cubicBezTo>
                  <a:cubicBezTo>
                    <a:pt x="1952680" y="56192"/>
                    <a:pt x="1983145" y="55960"/>
                    <a:pt x="2013155" y="55728"/>
                  </a:cubicBezTo>
                  <a:cubicBezTo>
                    <a:pt x="2068174" y="55496"/>
                    <a:pt x="2123193" y="54799"/>
                    <a:pt x="2177757" y="54799"/>
                  </a:cubicBezTo>
                  <a:cubicBezTo>
                    <a:pt x="2224591" y="54567"/>
                    <a:pt x="2270970" y="54799"/>
                    <a:pt x="2317804" y="55263"/>
                  </a:cubicBezTo>
                  <a:cubicBezTo>
                    <a:pt x="2364184" y="55728"/>
                    <a:pt x="2411472" y="54102"/>
                    <a:pt x="2456488" y="62462"/>
                  </a:cubicBezTo>
                  <a:cubicBezTo>
                    <a:pt x="2468764" y="64784"/>
                    <a:pt x="2477858" y="61068"/>
                    <a:pt x="2480132" y="54567"/>
                  </a:cubicBezTo>
                  <a:cubicBezTo>
                    <a:pt x="2486498" y="35527"/>
                    <a:pt x="2466491" y="21362"/>
                    <a:pt x="2429206" y="18808"/>
                  </a:cubicBezTo>
                  <a:cubicBezTo>
                    <a:pt x="2425113" y="18576"/>
                    <a:pt x="2421021" y="18576"/>
                    <a:pt x="2416929" y="18344"/>
                  </a:cubicBezTo>
                  <a:cubicBezTo>
                    <a:pt x="2334628" y="13235"/>
                    <a:pt x="2252327" y="15325"/>
                    <a:pt x="2169572" y="14396"/>
                  </a:cubicBezTo>
                  <a:cubicBezTo>
                    <a:pt x="2092728" y="13468"/>
                    <a:pt x="2015883" y="14861"/>
                    <a:pt x="1938584" y="14861"/>
                  </a:cubicBezTo>
                  <a:cubicBezTo>
                    <a:pt x="1859012" y="15093"/>
                    <a:pt x="1778985" y="14861"/>
                    <a:pt x="1699412" y="14861"/>
                  </a:cubicBezTo>
                  <a:cubicBezTo>
                    <a:pt x="1662582" y="14861"/>
                    <a:pt x="1625751" y="14861"/>
                    <a:pt x="1588466" y="14861"/>
                  </a:cubicBezTo>
                  <a:cubicBezTo>
                    <a:pt x="1507074" y="14861"/>
                    <a:pt x="1426138" y="15093"/>
                    <a:pt x="1344746" y="14629"/>
                  </a:cubicBezTo>
                  <a:cubicBezTo>
                    <a:pt x="1221068" y="14164"/>
                    <a:pt x="1097390" y="12539"/>
                    <a:pt x="973711" y="11378"/>
                  </a:cubicBezTo>
                  <a:cubicBezTo>
                    <a:pt x="887318" y="10449"/>
                    <a:pt x="800925" y="9752"/>
                    <a:pt x="714532" y="8359"/>
                  </a:cubicBezTo>
                  <a:cubicBezTo>
                    <a:pt x="618591" y="6966"/>
                    <a:pt x="522649" y="5108"/>
                    <a:pt x="426707" y="5341"/>
                  </a:cubicBezTo>
                  <a:cubicBezTo>
                    <a:pt x="398061" y="5341"/>
                    <a:pt x="369415" y="4412"/>
                    <a:pt x="340769" y="3715"/>
                  </a:cubicBezTo>
                  <a:cubicBezTo>
                    <a:pt x="340769" y="3483"/>
                    <a:pt x="340769" y="3251"/>
                    <a:pt x="340769" y="3019"/>
                  </a:cubicBezTo>
                  <a:cubicBezTo>
                    <a:pt x="310759" y="2786"/>
                    <a:pt x="280749" y="2322"/>
                    <a:pt x="250739" y="2090"/>
                  </a:cubicBezTo>
                  <a:cubicBezTo>
                    <a:pt x="179351" y="1393"/>
                    <a:pt x="107963" y="1161"/>
                    <a:pt x="36575" y="0"/>
                  </a:cubicBezTo>
                  <a:cubicBezTo>
                    <a:pt x="35666" y="0"/>
                    <a:pt x="34301" y="0"/>
                    <a:pt x="33392" y="0"/>
                  </a:cubicBezTo>
                  <a:cubicBezTo>
                    <a:pt x="16568" y="0"/>
                    <a:pt x="10202" y="2786"/>
                    <a:pt x="3837" y="11842"/>
                  </a:cubicBezTo>
                </a:path>
              </a:pathLst>
            </a:custGeom>
            <a:solidFill>
              <a:srgbClr val="D86558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CFCDB6-89C3-4F0C-B8C1-406AFC71D7BA}"/>
                </a:ext>
              </a:extLst>
            </p:cNvPr>
            <p:cNvSpPr/>
            <p:nvPr/>
          </p:nvSpPr>
          <p:spPr>
            <a:xfrm>
              <a:off x="-244022" y="5528508"/>
              <a:ext cx="2533034" cy="55119"/>
            </a:xfrm>
            <a:custGeom>
              <a:avLst/>
              <a:gdLst>
                <a:gd name="connsiteX0" fmla="*/ 1157566 w 2533034"/>
                <a:gd name="connsiteY0" fmla="*/ 0 h 55119"/>
                <a:gd name="connsiteX1" fmla="*/ 1015700 w 2533034"/>
                <a:gd name="connsiteY1" fmla="*/ 929 h 55119"/>
                <a:gd name="connsiteX2" fmla="*/ 902934 w 2533034"/>
                <a:gd name="connsiteY2" fmla="*/ 2090 h 55119"/>
                <a:gd name="connsiteX3" fmla="*/ 755612 w 2533034"/>
                <a:gd name="connsiteY3" fmla="*/ 2554 h 55119"/>
                <a:gd name="connsiteX4" fmla="*/ 594193 w 2533034"/>
                <a:gd name="connsiteY4" fmla="*/ 4644 h 55119"/>
                <a:gd name="connsiteX5" fmla="*/ 509619 w 2533034"/>
                <a:gd name="connsiteY5" fmla="*/ 6734 h 55119"/>
                <a:gd name="connsiteX6" fmla="*/ 400491 w 2533034"/>
                <a:gd name="connsiteY6" fmla="*/ 8359 h 55119"/>
                <a:gd name="connsiteX7" fmla="*/ 275903 w 2533034"/>
                <a:gd name="connsiteY7" fmla="*/ 11842 h 55119"/>
                <a:gd name="connsiteX8" fmla="*/ 31730 w 2533034"/>
                <a:gd name="connsiteY8" fmla="*/ 18344 h 55119"/>
                <a:gd name="connsiteX9" fmla="*/ 3993 w 2533034"/>
                <a:gd name="connsiteY9" fmla="*/ 25078 h 55119"/>
                <a:gd name="connsiteX10" fmla="*/ 10813 w 2533034"/>
                <a:gd name="connsiteY10" fmla="*/ 41796 h 55119"/>
                <a:gd name="connsiteX11" fmla="*/ 52646 w 2533034"/>
                <a:gd name="connsiteY11" fmla="*/ 48065 h 55119"/>
                <a:gd name="connsiteX12" fmla="*/ 167230 w 2533034"/>
                <a:gd name="connsiteY12" fmla="*/ 42260 h 55119"/>
                <a:gd name="connsiteX13" fmla="*/ 666036 w 2533034"/>
                <a:gd name="connsiteY13" fmla="*/ 30186 h 55119"/>
                <a:gd name="connsiteX14" fmla="*/ 785622 w 2533034"/>
                <a:gd name="connsiteY14" fmla="*/ 29721 h 55119"/>
                <a:gd name="connsiteX15" fmla="*/ 973413 w 2533034"/>
                <a:gd name="connsiteY15" fmla="*/ 27399 h 55119"/>
                <a:gd name="connsiteX16" fmla="*/ 1010698 w 2533034"/>
                <a:gd name="connsiteY16" fmla="*/ 27167 h 55119"/>
                <a:gd name="connsiteX17" fmla="*/ 1047074 w 2533034"/>
                <a:gd name="connsiteY17" fmla="*/ 26935 h 55119"/>
                <a:gd name="connsiteX18" fmla="*/ 1310346 w 2533034"/>
                <a:gd name="connsiteY18" fmla="*/ 27864 h 55119"/>
                <a:gd name="connsiteX19" fmla="*/ 1628635 w 2533034"/>
                <a:gd name="connsiteY19" fmla="*/ 29489 h 55119"/>
                <a:gd name="connsiteX20" fmla="*/ 1821428 w 2533034"/>
                <a:gd name="connsiteY20" fmla="*/ 32508 h 55119"/>
                <a:gd name="connsiteX21" fmla="*/ 2032864 w 2533034"/>
                <a:gd name="connsiteY21" fmla="*/ 36920 h 55119"/>
                <a:gd name="connsiteX22" fmla="*/ 2225202 w 2533034"/>
                <a:gd name="connsiteY22" fmla="*/ 41564 h 55119"/>
                <a:gd name="connsiteX23" fmla="*/ 2247937 w 2533034"/>
                <a:gd name="connsiteY23" fmla="*/ 42260 h 55119"/>
                <a:gd name="connsiteX24" fmla="*/ 2379800 w 2533034"/>
                <a:gd name="connsiteY24" fmla="*/ 47833 h 55119"/>
                <a:gd name="connsiteX25" fmla="*/ 2497567 w 2533034"/>
                <a:gd name="connsiteY25" fmla="*/ 54567 h 55119"/>
                <a:gd name="connsiteX26" fmla="*/ 2528487 w 2533034"/>
                <a:gd name="connsiteY26" fmla="*/ 47833 h 55119"/>
                <a:gd name="connsiteX27" fmla="*/ 2514391 w 2533034"/>
                <a:gd name="connsiteY27" fmla="*/ 23220 h 55119"/>
                <a:gd name="connsiteX28" fmla="*/ 2487109 w 2533034"/>
                <a:gd name="connsiteY28" fmla="*/ 21827 h 55119"/>
                <a:gd name="connsiteX29" fmla="*/ 2474377 w 2533034"/>
                <a:gd name="connsiteY29" fmla="*/ 21827 h 55119"/>
                <a:gd name="connsiteX30" fmla="*/ 2360248 w 2533034"/>
                <a:gd name="connsiteY30" fmla="*/ 17879 h 55119"/>
                <a:gd name="connsiteX31" fmla="*/ 2296135 w 2533034"/>
                <a:gd name="connsiteY31" fmla="*/ 15790 h 55119"/>
                <a:gd name="connsiteX32" fmla="*/ 2154268 w 2533034"/>
                <a:gd name="connsiteY32" fmla="*/ 12771 h 55119"/>
                <a:gd name="connsiteX33" fmla="*/ 2031045 w 2533034"/>
                <a:gd name="connsiteY33" fmla="*/ 9520 h 55119"/>
                <a:gd name="connsiteX34" fmla="*/ 2006491 w 2533034"/>
                <a:gd name="connsiteY34" fmla="*/ 9752 h 55119"/>
                <a:gd name="connsiteX35" fmla="*/ 1972388 w 2533034"/>
                <a:gd name="connsiteY35" fmla="*/ 9752 h 55119"/>
                <a:gd name="connsiteX36" fmla="*/ 1802785 w 2533034"/>
                <a:gd name="connsiteY36" fmla="*/ 6502 h 55119"/>
                <a:gd name="connsiteX37" fmla="*/ 1718666 w 2533034"/>
                <a:gd name="connsiteY37" fmla="*/ 4180 h 55119"/>
                <a:gd name="connsiteX38" fmla="*/ 1621815 w 2533034"/>
                <a:gd name="connsiteY38" fmla="*/ 2786 h 55119"/>
                <a:gd name="connsiteX39" fmla="*/ 1557702 w 2533034"/>
                <a:gd name="connsiteY39" fmla="*/ 2554 h 55119"/>
                <a:gd name="connsiteX40" fmla="*/ 1424020 w 2533034"/>
                <a:gd name="connsiteY40" fmla="*/ 1161 h 55119"/>
                <a:gd name="connsiteX41" fmla="*/ 1327169 w 2533034"/>
                <a:gd name="connsiteY41" fmla="*/ 697 h 55119"/>
                <a:gd name="connsiteX42" fmla="*/ 1277152 w 2533034"/>
                <a:gd name="connsiteY42" fmla="*/ 929 h 55119"/>
                <a:gd name="connsiteX43" fmla="*/ 1177119 w 2533034"/>
                <a:gd name="connsiteY43" fmla="*/ 232 h 55119"/>
                <a:gd name="connsiteX44" fmla="*/ 1157566 w 2533034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034" h="55119">
                  <a:moveTo>
                    <a:pt x="1157566" y="0"/>
                  </a:moveTo>
                  <a:cubicBezTo>
                    <a:pt x="1110278" y="232"/>
                    <a:pt x="1062989" y="697"/>
                    <a:pt x="1015700" y="929"/>
                  </a:cubicBezTo>
                  <a:cubicBezTo>
                    <a:pt x="990691" y="1161"/>
                    <a:pt x="949768" y="2322"/>
                    <a:pt x="902934" y="2090"/>
                  </a:cubicBezTo>
                  <a:cubicBezTo>
                    <a:pt x="853827" y="1858"/>
                    <a:pt x="804719" y="2090"/>
                    <a:pt x="755612" y="2554"/>
                  </a:cubicBezTo>
                  <a:cubicBezTo>
                    <a:pt x="701957" y="3019"/>
                    <a:pt x="647848" y="3947"/>
                    <a:pt x="594193" y="4644"/>
                  </a:cubicBezTo>
                  <a:cubicBezTo>
                    <a:pt x="568275" y="5108"/>
                    <a:pt x="535537" y="6269"/>
                    <a:pt x="509619" y="6734"/>
                  </a:cubicBezTo>
                  <a:cubicBezTo>
                    <a:pt x="501889" y="6966"/>
                    <a:pt x="435048" y="7895"/>
                    <a:pt x="400491" y="8359"/>
                  </a:cubicBezTo>
                  <a:cubicBezTo>
                    <a:pt x="359113" y="8824"/>
                    <a:pt x="317736" y="10681"/>
                    <a:pt x="275903" y="11842"/>
                  </a:cubicBezTo>
                  <a:cubicBezTo>
                    <a:pt x="194512" y="14164"/>
                    <a:pt x="113121" y="16254"/>
                    <a:pt x="31730" y="18344"/>
                  </a:cubicBezTo>
                  <a:cubicBezTo>
                    <a:pt x="17634" y="18808"/>
                    <a:pt x="9449" y="20898"/>
                    <a:pt x="3993" y="25078"/>
                  </a:cubicBezTo>
                  <a:cubicBezTo>
                    <a:pt x="-4646" y="31347"/>
                    <a:pt x="2174" y="36687"/>
                    <a:pt x="10813" y="41796"/>
                  </a:cubicBezTo>
                  <a:cubicBezTo>
                    <a:pt x="19453" y="46904"/>
                    <a:pt x="32639" y="49226"/>
                    <a:pt x="52646" y="48065"/>
                  </a:cubicBezTo>
                  <a:cubicBezTo>
                    <a:pt x="90840" y="45743"/>
                    <a:pt x="129035" y="43886"/>
                    <a:pt x="167230" y="42260"/>
                  </a:cubicBezTo>
                  <a:cubicBezTo>
                    <a:pt x="333196" y="35759"/>
                    <a:pt x="499161" y="31347"/>
                    <a:pt x="666036" y="30186"/>
                  </a:cubicBezTo>
                  <a:cubicBezTo>
                    <a:pt x="706049" y="29954"/>
                    <a:pt x="745608" y="30186"/>
                    <a:pt x="785622" y="29721"/>
                  </a:cubicBezTo>
                  <a:cubicBezTo>
                    <a:pt x="848370" y="28793"/>
                    <a:pt x="910664" y="27399"/>
                    <a:pt x="973413" y="27399"/>
                  </a:cubicBezTo>
                  <a:cubicBezTo>
                    <a:pt x="985690" y="27399"/>
                    <a:pt x="998421" y="27167"/>
                    <a:pt x="1010698" y="27167"/>
                  </a:cubicBezTo>
                  <a:cubicBezTo>
                    <a:pt x="1022975" y="26935"/>
                    <a:pt x="1034797" y="26703"/>
                    <a:pt x="1047074" y="26935"/>
                  </a:cubicBezTo>
                  <a:cubicBezTo>
                    <a:pt x="1134831" y="27167"/>
                    <a:pt x="1222588" y="27399"/>
                    <a:pt x="1310346" y="27864"/>
                  </a:cubicBezTo>
                  <a:cubicBezTo>
                    <a:pt x="1416291" y="28328"/>
                    <a:pt x="1522690" y="28560"/>
                    <a:pt x="1628635" y="29489"/>
                  </a:cubicBezTo>
                  <a:cubicBezTo>
                    <a:pt x="1692748" y="29954"/>
                    <a:pt x="1757315" y="31347"/>
                    <a:pt x="1821428" y="32508"/>
                  </a:cubicBezTo>
                  <a:cubicBezTo>
                    <a:pt x="1891907" y="33901"/>
                    <a:pt x="1962385" y="35062"/>
                    <a:pt x="2032864" y="36920"/>
                  </a:cubicBezTo>
                  <a:cubicBezTo>
                    <a:pt x="2096976" y="38545"/>
                    <a:pt x="2160634" y="41099"/>
                    <a:pt x="2225202" y="41564"/>
                  </a:cubicBezTo>
                  <a:cubicBezTo>
                    <a:pt x="2232932" y="41564"/>
                    <a:pt x="2240661" y="41796"/>
                    <a:pt x="2247937" y="42260"/>
                  </a:cubicBezTo>
                  <a:cubicBezTo>
                    <a:pt x="2291133" y="45975"/>
                    <a:pt x="2336148" y="45511"/>
                    <a:pt x="2379800" y="47833"/>
                  </a:cubicBezTo>
                  <a:cubicBezTo>
                    <a:pt x="2420268" y="49923"/>
                    <a:pt x="2462555" y="52477"/>
                    <a:pt x="2497567" y="54567"/>
                  </a:cubicBezTo>
                  <a:cubicBezTo>
                    <a:pt x="2517574" y="56657"/>
                    <a:pt x="2524394" y="52477"/>
                    <a:pt x="2528487" y="47833"/>
                  </a:cubicBezTo>
                  <a:cubicBezTo>
                    <a:pt x="2536671" y="39009"/>
                    <a:pt x="2534852" y="32276"/>
                    <a:pt x="2514391" y="23220"/>
                  </a:cubicBezTo>
                  <a:cubicBezTo>
                    <a:pt x="2504842" y="21595"/>
                    <a:pt x="2496203" y="21827"/>
                    <a:pt x="2487109" y="21827"/>
                  </a:cubicBezTo>
                  <a:cubicBezTo>
                    <a:pt x="2483017" y="21827"/>
                    <a:pt x="2478470" y="21827"/>
                    <a:pt x="2474377" y="21827"/>
                  </a:cubicBezTo>
                  <a:cubicBezTo>
                    <a:pt x="2436182" y="20666"/>
                    <a:pt x="2397988" y="19273"/>
                    <a:pt x="2360248" y="17879"/>
                  </a:cubicBezTo>
                  <a:cubicBezTo>
                    <a:pt x="2338877" y="17183"/>
                    <a:pt x="2317506" y="16254"/>
                    <a:pt x="2296135" y="15790"/>
                  </a:cubicBezTo>
                  <a:cubicBezTo>
                    <a:pt x="2248846" y="14629"/>
                    <a:pt x="2201557" y="13932"/>
                    <a:pt x="2154268" y="12771"/>
                  </a:cubicBezTo>
                  <a:cubicBezTo>
                    <a:pt x="2113346" y="11842"/>
                    <a:pt x="2072422" y="10449"/>
                    <a:pt x="2031045" y="9520"/>
                  </a:cubicBezTo>
                  <a:cubicBezTo>
                    <a:pt x="2026952" y="9520"/>
                    <a:pt x="2016949" y="9520"/>
                    <a:pt x="2006491" y="9752"/>
                  </a:cubicBezTo>
                  <a:cubicBezTo>
                    <a:pt x="1992850" y="9985"/>
                    <a:pt x="1978300" y="9985"/>
                    <a:pt x="1972388" y="9752"/>
                  </a:cubicBezTo>
                  <a:cubicBezTo>
                    <a:pt x="1918279" y="7198"/>
                    <a:pt x="1817791" y="7430"/>
                    <a:pt x="1802785" y="6502"/>
                  </a:cubicBezTo>
                  <a:cubicBezTo>
                    <a:pt x="1774594" y="4644"/>
                    <a:pt x="1744584" y="4180"/>
                    <a:pt x="1718666" y="4180"/>
                  </a:cubicBezTo>
                  <a:cubicBezTo>
                    <a:pt x="1686382" y="3947"/>
                    <a:pt x="1654099" y="2554"/>
                    <a:pt x="1621815" y="2786"/>
                  </a:cubicBezTo>
                  <a:cubicBezTo>
                    <a:pt x="1600444" y="3019"/>
                    <a:pt x="1579528" y="3019"/>
                    <a:pt x="1557702" y="2554"/>
                  </a:cubicBezTo>
                  <a:cubicBezTo>
                    <a:pt x="1513596" y="1393"/>
                    <a:pt x="1468581" y="2322"/>
                    <a:pt x="1424020" y="1161"/>
                  </a:cubicBezTo>
                  <a:cubicBezTo>
                    <a:pt x="1391737" y="464"/>
                    <a:pt x="1359453" y="697"/>
                    <a:pt x="1327169" y="697"/>
                  </a:cubicBezTo>
                  <a:cubicBezTo>
                    <a:pt x="1310346" y="697"/>
                    <a:pt x="1293522" y="929"/>
                    <a:pt x="1277152" y="929"/>
                  </a:cubicBezTo>
                  <a:cubicBezTo>
                    <a:pt x="1243959" y="929"/>
                    <a:pt x="1210312" y="232"/>
                    <a:pt x="1177119" y="232"/>
                  </a:cubicBezTo>
                  <a:cubicBezTo>
                    <a:pt x="1170753" y="0"/>
                    <a:pt x="1164387" y="0"/>
                    <a:pt x="1157566" y="0"/>
                  </a:cubicBezTo>
                </a:path>
              </a:pathLst>
            </a:custGeom>
            <a:solidFill>
              <a:srgbClr val="C4E4E9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05D2DC9-5750-4C7E-9DEC-98C36ACD019C}"/>
                </a:ext>
              </a:extLst>
            </p:cNvPr>
            <p:cNvSpPr/>
            <p:nvPr/>
          </p:nvSpPr>
          <p:spPr>
            <a:xfrm>
              <a:off x="-252409" y="5816667"/>
              <a:ext cx="2533236" cy="55119"/>
            </a:xfrm>
            <a:custGeom>
              <a:avLst/>
              <a:gdLst>
                <a:gd name="connsiteX0" fmla="*/ 1157768 w 2533236"/>
                <a:gd name="connsiteY0" fmla="*/ 0 h 55119"/>
                <a:gd name="connsiteX1" fmla="*/ 1015902 w 2533236"/>
                <a:gd name="connsiteY1" fmla="*/ 929 h 55119"/>
                <a:gd name="connsiteX2" fmla="*/ 903136 w 2533236"/>
                <a:gd name="connsiteY2" fmla="*/ 2090 h 55119"/>
                <a:gd name="connsiteX3" fmla="*/ 755814 w 2533236"/>
                <a:gd name="connsiteY3" fmla="*/ 2554 h 55119"/>
                <a:gd name="connsiteX4" fmla="*/ 594395 w 2533236"/>
                <a:gd name="connsiteY4" fmla="*/ 4644 h 55119"/>
                <a:gd name="connsiteX5" fmla="*/ 509821 w 2533236"/>
                <a:gd name="connsiteY5" fmla="*/ 6734 h 55119"/>
                <a:gd name="connsiteX6" fmla="*/ 400693 w 2533236"/>
                <a:gd name="connsiteY6" fmla="*/ 8359 h 55119"/>
                <a:gd name="connsiteX7" fmla="*/ 276105 w 2533236"/>
                <a:gd name="connsiteY7" fmla="*/ 11842 h 55119"/>
                <a:gd name="connsiteX8" fmla="*/ 31932 w 2533236"/>
                <a:gd name="connsiteY8" fmla="*/ 18344 h 55119"/>
                <a:gd name="connsiteX9" fmla="*/ 4195 w 2533236"/>
                <a:gd name="connsiteY9" fmla="*/ 25078 h 55119"/>
                <a:gd name="connsiteX10" fmla="*/ 11015 w 2533236"/>
                <a:gd name="connsiteY10" fmla="*/ 41796 h 55119"/>
                <a:gd name="connsiteX11" fmla="*/ 52848 w 2533236"/>
                <a:gd name="connsiteY11" fmla="*/ 48065 h 55119"/>
                <a:gd name="connsiteX12" fmla="*/ 167432 w 2533236"/>
                <a:gd name="connsiteY12" fmla="*/ 42260 h 55119"/>
                <a:gd name="connsiteX13" fmla="*/ 666238 w 2533236"/>
                <a:gd name="connsiteY13" fmla="*/ 30186 h 55119"/>
                <a:gd name="connsiteX14" fmla="*/ 785824 w 2533236"/>
                <a:gd name="connsiteY14" fmla="*/ 29721 h 55119"/>
                <a:gd name="connsiteX15" fmla="*/ 973615 w 2533236"/>
                <a:gd name="connsiteY15" fmla="*/ 27400 h 55119"/>
                <a:gd name="connsiteX16" fmla="*/ 1010900 w 2533236"/>
                <a:gd name="connsiteY16" fmla="*/ 27167 h 55119"/>
                <a:gd name="connsiteX17" fmla="*/ 1047276 w 2533236"/>
                <a:gd name="connsiteY17" fmla="*/ 26935 h 55119"/>
                <a:gd name="connsiteX18" fmla="*/ 1310548 w 2533236"/>
                <a:gd name="connsiteY18" fmla="*/ 27864 h 55119"/>
                <a:gd name="connsiteX19" fmla="*/ 1628837 w 2533236"/>
                <a:gd name="connsiteY19" fmla="*/ 29489 h 55119"/>
                <a:gd name="connsiteX20" fmla="*/ 1821630 w 2533236"/>
                <a:gd name="connsiteY20" fmla="*/ 32508 h 55119"/>
                <a:gd name="connsiteX21" fmla="*/ 2033066 w 2533236"/>
                <a:gd name="connsiteY21" fmla="*/ 36920 h 55119"/>
                <a:gd name="connsiteX22" fmla="*/ 2225404 w 2533236"/>
                <a:gd name="connsiteY22" fmla="*/ 41564 h 55119"/>
                <a:gd name="connsiteX23" fmla="*/ 2248139 w 2533236"/>
                <a:gd name="connsiteY23" fmla="*/ 42260 h 55119"/>
                <a:gd name="connsiteX24" fmla="*/ 2380002 w 2533236"/>
                <a:gd name="connsiteY24" fmla="*/ 47833 h 55119"/>
                <a:gd name="connsiteX25" fmla="*/ 2497769 w 2533236"/>
                <a:gd name="connsiteY25" fmla="*/ 54567 h 55119"/>
                <a:gd name="connsiteX26" fmla="*/ 2528688 w 2533236"/>
                <a:gd name="connsiteY26" fmla="*/ 47833 h 55119"/>
                <a:gd name="connsiteX27" fmla="*/ 2514593 w 2533236"/>
                <a:gd name="connsiteY27" fmla="*/ 23220 h 55119"/>
                <a:gd name="connsiteX28" fmla="*/ 2487311 w 2533236"/>
                <a:gd name="connsiteY28" fmla="*/ 21827 h 55119"/>
                <a:gd name="connsiteX29" fmla="*/ 2474579 w 2533236"/>
                <a:gd name="connsiteY29" fmla="*/ 21827 h 55119"/>
                <a:gd name="connsiteX30" fmla="*/ 2360449 w 2533236"/>
                <a:gd name="connsiteY30" fmla="*/ 17879 h 55119"/>
                <a:gd name="connsiteX31" fmla="*/ 2296337 w 2533236"/>
                <a:gd name="connsiteY31" fmla="*/ 15790 h 55119"/>
                <a:gd name="connsiteX32" fmla="*/ 2154470 w 2533236"/>
                <a:gd name="connsiteY32" fmla="*/ 12771 h 55119"/>
                <a:gd name="connsiteX33" fmla="*/ 2031247 w 2533236"/>
                <a:gd name="connsiteY33" fmla="*/ 9520 h 55119"/>
                <a:gd name="connsiteX34" fmla="*/ 2006693 w 2533236"/>
                <a:gd name="connsiteY34" fmla="*/ 9520 h 55119"/>
                <a:gd name="connsiteX35" fmla="*/ 1972590 w 2533236"/>
                <a:gd name="connsiteY35" fmla="*/ 9520 h 55119"/>
                <a:gd name="connsiteX36" fmla="*/ 1802987 w 2533236"/>
                <a:gd name="connsiteY36" fmla="*/ 6269 h 55119"/>
                <a:gd name="connsiteX37" fmla="*/ 1718868 w 2533236"/>
                <a:gd name="connsiteY37" fmla="*/ 3947 h 55119"/>
                <a:gd name="connsiteX38" fmla="*/ 1622017 w 2533236"/>
                <a:gd name="connsiteY38" fmla="*/ 2554 h 55119"/>
                <a:gd name="connsiteX39" fmla="*/ 1557904 w 2533236"/>
                <a:gd name="connsiteY39" fmla="*/ 2322 h 55119"/>
                <a:gd name="connsiteX40" fmla="*/ 1424223 w 2533236"/>
                <a:gd name="connsiteY40" fmla="*/ 929 h 55119"/>
                <a:gd name="connsiteX41" fmla="*/ 1327371 w 2533236"/>
                <a:gd name="connsiteY41" fmla="*/ 464 h 55119"/>
                <a:gd name="connsiteX42" fmla="*/ 1277354 w 2533236"/>
                <a:gd name="connsiteY42" fmla="*/ 697 h 55119"/>
                <a:gd name="connsiteX43" fmla="*/ 1177320 w 2533236"/>
                <a:gd name="connsiteY43" fmla="*/ 0 h 55119"/>
                <a:gd name="connsiteX44" fmla="*/ 1157768 w 2533236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236" h="55119">
                  <a:moveTo>
                    <a:pt x="1157768" y="0"/>
                  </a:moveTo>
                  <a:cubicBezTo>
                    <a:pt x="1110480" y="232"/>
                    <a:pt x="1063191" y="697"/>
                    <a:pt x="1015902" y="929"/>
                  </a:cubicBezTo>
                  <a:cubicBezTo>
                    <a:pt x="990893" y="1161"/>
                    <a:pt x="949971" y="2322"/>
                    <a:pt x="903136" y="2090"/>
                  </a:cubicBezTo>
                  <a:cubicBezTo>
                    <a:pt x="854029" y="1858"/>
                    <a:pt x="804921" y="2090"/>
                    <a:pt x="755814" y="2554"/>
                  </a:cubicBezTo>
                  <a:cubicBezTo>
                    <a:pt x="702159" y="3019"/>
                    <a:pt x="648050" y="3715"/>
                    <a:pt x="594395" y="4644"/>
                  </a:cubicBezTo>
                  <a:cubicBezTo>
                    <a:pt x="568477" y="5108"/>
                    <a:pt x="535739" y="6269"/>
                    <a:pt x="509821" y="6734"/>
                  </a:cubicBezTo>
                  <a:cubicBezTo>
                    <a:pt x="502091" y="6966"/>
                    <a:pt x="435250" y="7895"/>
                    <a:pt x="400693" y="8359"/>
                  </a:cubicBezTo>
                  <a:cubicBezTo>
                    <a:pt x="359315" y="8824"/>
                    <a:pt x="317938" y="10681"/>
                    <a:pt x="276105" y="11842"/>
                  </a:cubicBezTo>
                  <a:cubicBezTo>
                    <a:pt x="194714" y="14164"/>
                    <a:pt x="113323" y="16254"/>
                    <a:pt x="31932" y="18344"/>
                  </a:cubicBezTo>
                  <a:cubicBezTo>
                    <a:pt x="17836" y="18808"/>
                    <a:pt x="9651" y="20898"/>
                    <a:pt x="4195" y="25078"/>
                  </a:cubicBezTo>
                  <a:cubicBezTo>
                    <a:pt x="-4899" y="31347"/>
                    <a:pt x="2376" y="36687"/>
                    <a:pt x="11015" y="41796"/>
                  </a:cubicBezTo>
                  <a:cubicBezTo>
                    <a:pt x="19655" y="46904"/>
                    <a:pt x="32841" y="49226"/>
                    <a:pt x="52848" y="48065"/>
                  </a:cubicBezTo>
                  <a:cubicBezTo>
                    <a:pt x="91043" y="45743"/>
                    <a:pt x="129237" y="43886"/>
                    <a:pt x="167432" y="42260"/>
                  </a:cubicBezTo>
                  <a:cubicBezTo>
                    <a:pt x="333398" y="35759"/>
                    <a:pt x="499363" y="31347"/>
                    <a:pt x="666238" y="30186"/>
                  </a:cubicBezTo>
                  <a:cubicBezTo>
                    <a:pt x="706251" y="29954"/>
                    <a:pt x="745810" y="30186"/>
                    <a:pt x="785824" y="29721"/>
                  </a:cubicBezTo>
                  <a:cubicBezTo>
                    <a:pt x="848573" y="28793"/>
                    <a:pt x="910866" y="27400"/>
                    <a:pt x="973615" y="27400"/>
                  </a:cubicBezTo>
                  <a:cubicBezTo>
                    <a:pt x="985892" y="27400"/>
                    <a:pt x="998623" y="27167"/>
                    <a:pt x="1010900" y="27167"/>
                  </a:cubicBezTo>
                  <a:cubicBezTo>
                    <a:pt x="1023177" y="26935"/>
                    <a:pt x="1035454" y="26703"/>
                    <a:pt x="1047276" y="26935"/>
                  </a:cubicBezTo>
                  <a:cubicBezTo>
                    <a:pt x="1135033" y="27167"/>
                    <a:pt x="1222790" y="27400"/>
                    <a:pt x="1310548" y="27864"/>
                  </a:cubicBezTo>
                  <a:cubicBezTo>
                    <a:pt x="1416493" y="28328"/>
                    <a:pt x="1522892" y="28560"/>
                    <a:pt x="1628837" y="29489"/>
                  </a:cubicBezTo>
                  <a:cubicBezTo>
                    <a:pt x="1692950" y="29954"/>
                    <a:pt x="1757517" y="31347"/>
                    <a:pt x="1821630" y="32508"/>
                  </a:cubicBezTo>
                  <a:cubicBezTo>
                    <a:pt x="1892109" y="33901"/>
                    <a:pt x="1962587" y="35062"/>
                    <a:pt x="2033066" y="36920"/>
                  </a:cubicBezTo>
                  <a:cubicBezTo>
                    <a:pt x="2097178" y="38545"/>
                    <a:pt x="2160836" y="41099"/>
                    <a:pt x="2225404" y="41564"/>
                  </a:cubicBezTo>
                  <a:cubicBezTo>
                    <a:pt x="2233133" y="41564"/>
                    <a:pt x="2240863" y="41796"/>
                    <a:pt x="2248139" y="42260"/>
                  </a:cubicBezTo>
                  <a:cubicBezTo>
                    <a:pt x="2291335" y="45975"/>
                    <a:pt x="2336350" y="45511"/>
                    <a:pt x="2380002" y="47833"/>
                  </a:cubicBezTo>
                  <a:cubicBezTo>
                    <a:pt x="2420470" y="49923"/>
                    <a:pt x="2462757" y="52477"/>
                    <a:pt x="2497769" y="54567"/>
                  </a:cubicBezTo>
                  <a:cubicBezTo>
                    <a:pt x="2517776" y="56657"/>
                    <a:pt x="2524596" y="52477"/>
                    <a:pt x="2528688" y="47833"/>
                  </a:cubicBezTo>
                  <a:cubicBezTo>
                    <a:pt x="2536873" y="39009"/>
                    <a:pt x="2535054" y="32276"/>
                    <a:pt x="2514593" y="23220"/>
                  </a:cubicBezTo>
                  <a:cubicBezTo>
                    <a:pt x="2505044" y="21595"/>
                    <a:pt x="2496405" y="21827"/>
                    <a:pt x="2487311" y="21827"/>
                  </a:cubicBezTo>
                  <a:cubicBezTo>
                    <a:pt x="2483218" y="21827"/>
                    <a:pt x="2478671" y="21827"/>
                    <a:pt x="2474579" y="21827"/>
                  </a:cubicBezTo>
                  <a:cubicBezTo>
                    <a:pt x="2436384" y="20666"/>
                    <a:pt x="2398190" y="19273"/>
                    <a:pt x="2360449" y="17879"/>
                  </a:cubicBezTo>
                  <a:cubicBezTo>
                    <a:pt x="2339079" y="17183"/>
                    <a:pt x="2317708" y="16254"/>
                    <a:pt x="2296337" y="15790"/>
                  </a:cubicBezTo>
                  <a:cubicBezTo>
                    <a:pt x="2249048" y="14629"/>
                    <a:pt x="2201759" y="13932"/>
                    <a:pt x="2154470" y="12771"/>
                  </a:cubicBezTo>
                  <a:cubicBezTo>
                    <a:pt x="2113547" y="11842"/>
                    <a:pt x="2072170" y="10449"/>
                    <a:pt x="2031247" y="9520"/>
                  </a:cubicBezTo>
                  <a:cubicBezTo>
                    <a:pt x="2027154" y="9520"/>
                    <a:pt x="2017151" y="9520"/>
                    <a:pt x="2006693" y="9520"/>
                  </a:cubicBezTo>
                  <a:cubicBezTo>
                    <a:pt x="1993052" y="9752"/>
                    <a:pt x="1978502" y="9752"/>
                    <a:pt x="1972590" y="9520"/>
                  </a:cubicBezTo>
                  <a:cubicBezTo>
                    <a:pt x="1918481" y="6966"/>
                    <a:pt x="1817992" y="7198"/>
                    <a:pt x="1802987" y="6269"/>
                  </a:cubicBezTo>
                  <a:cubicBezTo>
                    <a:pt x="1774796" y="4412"/>
                    <a:pt x="1744786" y="3947"/>
                    <a:pt x="1718868" y="3947"/>
                  </a:cubicBezTo>
                  <a:cubicBezTo>
                    <a:pt x="1686584" y="3715"/>
                    <a:pt x="1654301" y="2322"/>
                    <a:pt x="1622017" y="2554"/>
                  </a:cubicBezTo>
                  <a:cubicBezTo>
                    <a:pt x="1600646" y="2786"/>
                    <a:pt x="1579730" y="2786"/>
                    <a:pt x="1557904" y="2322"/>
                  </a:cubicBezTo>
                  <a:cubicBezTo>
                    <a:pt x="1513798" y="1161"/>
                    <a:pt x="1468783" y="2090"/>
                    <a:pt x="1424223" y="929"/>
                  </a:cubicBezTo>
                  <a:cubicBezTo>
                    <a:pt x="1391939" y="232"/>
                    <a:pt x="1359655" y="464"/>
                    <a:pt x="1327371" y="464"/>
                  </a:cubicBezTo>
                  <a:cubicBezTo>
                    <a:pt x="1310548" y="464"/>
                    <a:pt x="1293724" y="697"/>
                    <a:pt x="1277354" y="697"/>
                  </a:cubicBezTo>
                  <a:cubicBezTo>
                    <a:pt x="1244161" y="697"/>
                    <a:pt x="1210514" y="0"/>
                    <a:pt x="1177320" y="0"/>
                  </a:cubicBezTo>
                  <a:cubicBezTo>
                    <a:pt x="1170500" y="0"/>
                    <a:pt x="1164134" y="0"/>
                    <a:pt x="1157768" y="0"/>
                  </a:cubicBezTo>
                </a:path>
              </a:pathLst>
            </a:custGeom>
            <a:solidFill>
              <a:srgbClr val="76BEAF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9EBB35-DE90-4A2E-A4C7-0BCD97D8547C}"/>
                </a:ext>
              </a:extLst>
            </p:cNvPr>
            <p:cNvSpPr/>
            <p:nvPr/>
          </p:nvSpPr>
          <p:spPr>
            <a:xfrm>
              <a:off x="-252409" y="6268062"/>
              <a:ext cx="2533691" cy="55119"/>
            </a:xfrm>
            <a:custGeom>
              <a:avLst/>
              <a:gdLst>
                <a:gd name="connsiteX0" fmla="*/ 1157768 w 2533691"/>
                <a:gd name="connsiteY0" fmla="*/ 0 h 55119"/>
                <a:gd name="connsiteX1" fmla="*/ 1015902 w 2533691"/>
                <a:gd name="connsiteY1" fmla="*/ 929 h 55119"/>
                <a:gd name="connsiteX2" fmla="*/ 903136 w 2533691"/>
                <a:gd name="connsiteY2" fmla="*/ 2090 h 55119"/>
                <a:gd name="connsiteX3" fmla="*/ 755814 w 2533691"/>
                <a:gd name="connsiteY3" fmla="*/ 2554 h 55119"/>
                <a:gd name="connsiteX4" fmla="*/ 594395 w 2533691"/>
                <a:gd name="connsiteY4" fmla="*/ 4644 h 55119"/>
                <a:gd name="connsiteX5" fmla="*/ 509821 w 2533691"/>
                <a:gd name="connsiteY5" fmla="*/ 6734 h 55119"/>
                <a:gd name="connsiteX6" fmla="*/ 400693 w 2533691"/>
                <a:gd name="connsiteY6" fmla="*/ 8359 h 55119"/>
                <a:gd name="connsiteX7" fmla="*/ 276105 w 2533691"/>
                <a:gd name="connsiteY7" fmla="*/ 11842 h 55119"/>
                <a:gd name="connsiteX8" fmla="*/ 31932 w 2533691"/>
                <a:gd name="connsiteY8" fmla="*/ 18344 h 55119"/>
                <a:gd name="connsiteX9" fmla="*/ 4195 w 2533691"/>
                <a:gd name="connsiteY9" fmla="*/ 25078 h 55119"/>
                <a:gd name="connsiteX10" fmla="*/ 11015 w 2533691"/>
                <a:gd name="connsiteY10" fmla="*/ 41796 h 55119"/>
                <a:gd name="connsiteX11" fmla="*/ 52848 w 2533691"/>
                <a:gd name="connsiteY11" fmla="*/ 48065 h 55119"/>
                <a:gd name="connsiteX12" fmla="*/ 167432 w 2533691"/>
                <a:gd name="connsiteY12" fmla="*/ 42260 h 55119"/>
                <a:gd name="connsiteX13" fmla="*/ 666238 w 2533691"/>
                <a:gd name="connsiteY13" fmla="*/ 30186 h 55119"/>
                <a:gd name="connsiteX14" fmla="*/ 785824 w 2533691"/>
                <a:gd name="connsiteY14" fmla="*/ 29722 h 55119"/>
                <a:gd name="connsiteX15" fmla="*/ 973615 w 2533691"/>
                <a:gd name="connsiteY15" fmla="*/ 27400 h 55119"/>
                <a:gd name="connsiteX16" fmla="*/ 1010900 w 2533691"/>
                <a:gd name="connsiteY16" fmla="*/ 27167 h 55119"/>
                <a:gd name="connsiteX17" fmla="*/ 1047731 w 2533691"/>
                <a:gd name="connsiteY17" fmla="*/ 26935 h 55119"/>
                <a:gd name="connsiteX18" fmla="*/ 1311002 w 2533691"/>
                <a:gd name="connsiteY18" fmla="*/ 27864 h 55119"/>
                <a:gd name="connsiteX19" fmla="*/ 1629292 w 2533691"/>
                <a:gd name="connsiteY19" fmla="*/ 29489 h 55119"/>
                <a:gd name="connsiteX20" fmla="*/ 1822085 w 2533691"/>
                <a:gd name="connsiteY20" fmla="*/ 32508 h 55119"/>
                <a:gd name="connsiteX21" fmla="*/ 2033520 w 2533691"/>
                <a:gd name="connsiteY21" fmla="*/ 36920 h 55119"/>
                <a:gd name="connsiteX22" fmla="*/ 2225858 w 2533691"/>
                <a:gd name="connsiteY22" fmla="*/ 41564 h 55119"/>
                <a:gd name="connsiteX23" fmla="*/ 2248593 w 2533691"/>
                <a:gd name="connsiteY23" fmla="*/ 42260 h 55119"/>
                <a:gd name="connsiteX24" fmla="*/ 2380456 w 2533691"/>
                <a:gd name="connsiteY24" fmla="*/ 47833 h 55119"/>
                <a:gd name="connsiteX25" fmla="*/ 2498224 w 2533691"/>
                <a:gd name="connsiteY25" fmla="*/ 54567 h 55119"/>
                <a:gd name="connsiteX26" fmla="*/ 2529143 w 2533691"/>
                <a:gd name="connsiteY26" fmla="*/ 47833 h 55119"/>
                <a:gd name="connsiteX27" fmla="*/ 2515047 w 2533691"/>
                <a:gd name="connsiteY27" fmla="*/ 23220 h 55119"/>
                <a:gd name="connsiteX28" fmla="*/ 2487765 w 2533691"/>
                <a:gd name="connsiteY28" fmla="*/ 21827 h 55119"/>
                <a:gd name="connsiteX29" fmla="*/ 2475034 w 2533691"/>
                <a:gd name="connsiteY29" fmla="*/ 21827 h 55119"/>
                <a:gd name="connsiteX30" fmla="*/ 2360904 w 2533691"/>
                <a:gd name="connsiteY30" fmla="*/ 17879 h 55119"/>
                <a:gd name="connsiteX31" fmla="*/ 2296791 w 2533691"/>
                <a:gd name="connsiteY31" fmla="*/ 15790 h 55119"/>
                <a:gd name="connsiteX32" fmla="*/ 2154925 w 2533691"/>
                <a:gd name="connsiteY32" fmla="*/ 12771 h 55119"/>
                <a:gd name="connsiteX33" fmla="*/ 2031701 w 2533691"/>
                <a:gd name="connsiteY33" fmla="*/ 9520 h 55119"/>
                <a:gd name="connsiteX34" fmla="*/ 2007148 w 2533691"/>
                <a:gd name="connsiteY34" fmla="*/ 9520 h 55119"/>
                <a:gd name="connsiteX35" fmla="*/ 1973045 w 2533691"/>
                <a:gd name="connsiteY35" fmla="*/ 9520 h 55119"/>
                <a:gd name="connsiteX36" fmla="*/ 1803442 w 2533691"/>
                <a:gd name="connsiteY36" fmla="*/ 6269 h 55119"/>
                <a:gd name="connsiteX37" fmla="*/ 1719323 w 2533691"/>
                <a:gd name="connsiteY37" fmla="*/ 3947 h 55119"/>
                <a:gd name="connsiteX38" fmla="*/ 1622472 w 2533691"/>
                <a:gd name="connsiteY38" fmla="*/ 2554 h 55119"/>
                <a:gd name="connsiteX39" fmla="*/ 1558359 w 2533691"/>
                <a:gd name="connsiteY39" fmla="*/ 2322 h 55119"/>
                <a:gd name="connsiteX40" fmla="*/ 1424677 w 2533691"/>
                <a:gd name="connsiteY40" fmla="*/ 929 h 55119"/>
                <a:gd name="connsiteX41" fmla="*/ 1327826 w 2533691"/>
                <a:gd name="connsiteY41" fmla="*/ 464 h 55119"/>
                <a:gd name="connsiteX42" fmla="*/ 1277809 w 2533691"/>
                <a:gd name="connsiteY42" fmla="*/ 697 h 55119"/>
                <a:gd name="connsiteX43" fmla="*/ 1177775 w 2533691"/>
                <a:gd name="connsiteY43" fmla="*/ 0 h 55119"/>
                <a:gd name="connsiteX44" fmla="*/ 1157768 w 2533691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691" h="55119">
                  <a:moveTo>
                    <a:pt x="1157768" y="0"/>
                  </a:moveTo>
                  <a:cubicBezTo>
                    <a:pt x="1110480" y="232"/>
                    <a:pt x="1063191" y="697"/>
                    <a:pt x="1015902" y="929"/>
                  </a:cubicBezTo>
                  <a:cubicBezTo>
                    <a:pt x="990893" y="1161"/>
                    <a:pt x="949971" y="2322"/>
                    <a:pt x="903136" y="2090"/>
                  </a:cubicBezTo>
                  <a:cubicBezTo>
                    <a:pt x="854029" y="1858"/>
                    <a:pt x="804921" y="2090"/>
                    <a:pt x="755814" y="2554"/>
                  </a:cubicBezTo>
                  <a:cubicBezTo>
                    <a:pt x="702159" y="3019"/>
                    <a:pt x="648050" y="3715"/>
                    <a:pt x="594395" y="4644"/>
                  </a:cubicBezTo>
                  <a:cubicBezTo>
                    <a:pt x="568477" y="5108"/>
                    <a:pt x="535739" y="6269"/>
                    <a:pt x="509821" y="6734"/>
                  </a:cubicBezTo>
                  <a:cubicBezTo>
                    <a:pt x="502091" y="6966"/>
                    <a:pt x="435250" y="7895"/>
                    <a:pt x="400693" y="8359"/>
                  </a:cubicBezTo>
                  <a:cubicBezTo>
                    <a:pt x="359315" y="8824"/>
                    <a:pt x="317938" y="10681"/>
                    <a:pt x="276105" y="11842"/>
                  </a:cubicBezTo>
                  <a:cubicBezTo>
                    <a:pt x="194714" y="14164"/>
                    <a:pt x="113323" y="16254"/>
                    <a:pt x="31932" y="18344"/>
                  </a:cubicBezTo>
                  <a:cubicBezTo>
                    <a:pt x="17836" y="18808"/>
                    <a:pt x="9651" y="20898"/>
                    <a:pt x="4195" y="25078"/>
                  </a:cubicBezTo>
                  <a:cubicBezTo>
                    <a:pt x="-4899" y="31347"/>
                    <a:pt x="2376" y="36688"/>
                    <a:pt x="11015" y="41796"/>
                  </a:cubicBezTo>
                  <a:cubicBezTo>
                    <a:pt x="19655" y="46904"/>
                    <a:pt x="32841" y="49226"/>
                    <a:pt x="52848" y="48065"/>
                  </a:cubicBezTo>
                  <a:cubicBezTo>
                    <a:pt x="91043" y="45743"/>
                    <a:pt x="129237" y="43886"/>
                    <a:pt x="167432" y="42260"/>
                  </a:cubicBezTo>
                  <a:cubicBezTo>
                    <a:pt x="333398" y="35759"/>
                    <a:pt x="499363" y="31347"/>
                    <a:pt x="666238" y="30186"/>
                  </a:cubicBezTo>
                  <a:cubicBezTo>
                    <a:pt x="706251" y="29954"/>
                    <a:pt x="745810" y="30186"/>
                    <a:pt x="785824" y="29722"/>
                  </a:cubicBezTo>
                  <a:cubicBezTo>
                    <a:pt x="848573" y="28793"/>
                    <a:pt x="910866" y="27400"/>
                    <a:pt x="973615" y="27400"/>
                  </a:cubicBezTo>
                  <a:cubicBezTo>
                    <a:pt x="985892" y="27400"/>
                    <a:pt x="998623" y="27167"/>
                    <a:pt x="1010900" y="27167"/>
                  </a:cubicBezTo>
                  <a:cubicBezTo>
                    <a:pt x="1023177" y="26935"/>
                    <a:pt x="1035454" y="26703"/>
                    <a:pt x="1047731" y="26935"/>
                  </a:cubicBezTo>
                  <a:cubicBezTo>
                    <a:pt x="1135488" y="27167"/>
                    <a:pt x="1223245" y="27400"/>
                    <a:pt x="1311002" y="27864"/>
                  </a:cubicBezTo>
                  <a:cubicBezTo>
                    <a:pt x="1416947" y="28328"/>
                    <a:pt x="1523347" y="28561"/>
                    <a:pt x="1629292" y="29489"/>
                  </a:cubicBezTo>
                  <a:cubicBezTo>
                    <a:pt x="1693405" y="29954"/>
                    <a:pt x="1757972" y="31347"/>
                    <a:pt x="1822085" y="32508"/>
                  </a:cubicBezTo>
                  <a:cubicBezTo>
                    <a:pt x="1892563" y="33901"/>
                    <a:pt x="1963042" y="35062"/>
                    <a:pt x="2033520" y="36920"/>
                  </a:cubicBezTo>
                  <a:cubicBezTo>
                    <a:pt x="2097633" y="38545"/>
                    <a:pt x="2161291" y="41099"/>
                    <a:pt x="2225858" y="41564"/>
                  </a:cubicBezTo>
                  <a:cubicBezTo>
                    <a:pt x="2233588" y="41564"/>
                    <a:pt x="2241318" y="41796"/>
                    <a:pt x="2248593" y="42260"/>
                  </a:cubicBezTo>
                  <a:cubicBezTo>
                    <a:pt x="2291790" y="45975"/>
                    <a:pt x="2336805" y="45511"/>
                    <a:pt x="2380456" y="47833"/>
                  </a:cubicBezTo>
                  <a:cubicBezTo>
                    <a:pt x="2420925" y="49923"/>
                    <a:pt x="2463212" y="52477"/>
                    <a:pt x="2498224" y="54567"/>
                  </a:cubicBezTo>
                  <a:cubicBezTo>
                    <a:pt x="2518230" y="56657"/>
                    <a:pt x="2525051" y="52477"/>
                    <a:pt x="2529143" y="47833"/>
                  </a:cubicBezTo>
                  <a:cubicBezTo>
                    <a:pt x="2537328" y="39009"/>
                    <a:pt x="2535509" y="32276"/>
                    <a:pt x="2515047" y="23220"/>
                  </a:cubicBezTo>
                  <a:cubicBezTo>
                    <a:pt x="2505499" y="21595"/>
                    <a:pt x="2496859" y="21827"/>
                    <a:pt x="2487765" y="21827"/>
                  </a:cubicBezTo>
                  <a:cubicBezTo>
                    <a:pt x="2483673" y="21827"/>
                    <a:pt x="2479126" y="21827"/>
                    <a:pt x="2475034" y="21827"/>
                  </a:cubicBezTo>
                  <a:cubicBezTo>
                    <a:pt x="2436839" y="20666"/>
                    <a:pt x="2398644" y="19273"/>
                    <a:pt x="2360904" y="17879"/>
                  </a:cubicBezTo>
                  <a:cubicBezTo>
                    <a:pt x="2339533" y="17183"/>
                    <a:pt x="2318162" y="16254"/>
                    <a:pt x="2296791" y="15790"/>
                  </a:cubicBezTo>
                  <a:cubicBezTo>
                    <a:pt x="2249503" y="14629"/>
                    <a:pt x="2202214" y="13932"/>
                    <a:pt x="2154925" y="12771"/>
                  </a:cubicBezTo>
                  <a:cubicBezTo>
                    <a:pt x="2114002" y="11842"/>
                    <a:pt x="2072624" y="10449"/>
                    <a:pt x="2031701" y="9520"/>
                  </a:cubicBezTo>
                  <a:cubicBezTo>
                    <a:pt x="2027609" y="9520"/>
                    <a:pt x="2017606" y="9520"/>
                    <a:pt x="2007148" y="9520"/>
                  </a:cubicBezTo>
                  <a:cubicBezTo>
                    <a:pt x="1993507" y="9752"/>
                    <a:pt x="1978956" y="9752"/>
                    <a:pt x="1973045" y="9520"/>
                  </a:cubicBezTo>
                  <a:cubicBezTo>
                    <a:pt x="1918936" y="6966"/>
                    <a:pt x="1818447" y="7198"/>
                    <a:pt x="1803442" y="6269"/>
                  </a:cubicBezTo>
                  <a:cubicBezTo>
                    <a:pt x="1775251" y="4412"/>
                    <a:pt x="1745241" y="3947"/>
                    <a:pt x="1719323" y="3947"/>
                  </a:cubicBezTo>
                  <a:cubicBezTo>
                    <a:pt x="1687039" y="3715"/>
                    <a:pt x="1654755" y="2322"/>
                    <a:pt x="1622472" y="2554"/>
                  </a:cubicBezTo>
                  <a:cubicBezTo>
                    <a:pt x="1601101" y="2786"/>
                    <a:pt x="1580185" y="2786"/>
                    <a:pt x="1558359" y="2322"/>
                  </a:cubicBezTo>
                  <a:cubicBezTo>
                    <a:pt x="1514253" y="1161"/>
                    <a:pt x="1469238" y="2090"/>
                    <a:pt x="1424677" y="929"/>
                  </a:cubicBezTo>
                  <a:cubicBezTo>
                    <a:pt x="1392394" y="232"/>
                    <a:pt x="1360110" y="464"/>
                    <a:pt x="1327826" y="464"/>
                  </a:cubicBezTo>
                  <a:cubicBezTo>
                    <a:pt x="1311002" y="464"/>
                    <a:pt x="1294178" y="697"/>
                    <a:pt x="1277809" y="697"/>
                  </a:cubicBezTo>
                  <a:cubicBezTo>
                    <a:pt x="1244616" y="697"/>
                    <a:pt x="1210968" y="0"/>
                    <a:pt x="1177775" y="0"/>
                  </a:cubicBezTo>
                  <a:cubicBezTo>
                    <a:pt x="1170500" y="0"/>
                    <a:pt x="1164134" y="0"/>
                    <a:pt x="1157768" y="0"/>
                  </a:cubicBezTo>
                </a:path>
              </a:pathLst>
            </a:custGeom>
            <a:solidFill>
              <a:srgbClr val="E79257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61273A7-EE4A-4459-98C8-EF5236D9DDB0}"/>
              </a:ext>
            </a:extLst>
          </p:cNvPr>
          <p:cNvSpPr/>
          <p:nvPr userDrawn="1"/>
        </p:nvSpPr>
        <p:spPr>
          <a:xfrm>
            <a:off x="5543550" y="1619999"/>
            <a:ext cx="5928450" cy="4399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405394-F5FE-4037-A412-DADC413169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4641" y="1619998"/>
            <a:ext cx="5266267" cy="4399801"/>
          </a:xfrm>
          <a:prstGeom prst="rect">
            <a:avLst/>
          </a:prstGeom>
          <a:noFill/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effectLst/>
              </a:defRPr>
            </a:lvl1pPr>
            <a:lvl2pPr>
              <a:defRPr>
                <a:solidFill>
                  <a:schemeClr val="tx1"/>
                </a:solidFill>
                <a:effectLst/>
              </a:defRPr>
            </a:lvl2pPr>
            <a:lvl3pPr>
              <a:defRPr>
                <a:solidFill>
                  <a:schemeClr val="tx1"/>
                </a:solidFill>
                <a:effectLst/>
              </a:defRPr>
            </a:lvl3pPr>
            <a:lvl4pPr>
              <a:defRPr>
                <a:solidFill>
                  <a:schemeClr val="tx1"/>
                </a:solidFill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96B8A-88CA-43B1-975B-22AC5E965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29E866-6F91-4076-B3F4-4209AE3225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000" y="1619999"/>
            <a:ext cx="4537800" cy="4399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77917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ext box + heading - keep">
    <p:bg>
      <p:bgPr>
        <a:solidFill>
          <a:srgbClr val="C2E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77CDB1DD-6715-470F-B681-21F741787C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8" y="0"/>
            <a:ext cx="12169463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5DF55A-0385-4EB0-A7F5-10FFC6B3E022}"/>
              </a:ext>
            </a:extLst>
          </p:cNvPr>
          <p:cNvSpPr/>
          <p:nvPr userDrawn="1"/>
        </p:nvSpPr>
        <p:spPr>
          <a:xfrm>
            <a:off x="720000" y="1440000"/>
            <a:ext cx="10754400" cy="468308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5ECDA-63E7-46B8-8ACC-86180520AA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52800" y="1436914"/>
            <a:ext cx="9684000" cy="4683081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16F37E-41AF-4E21-89C2-583570F7AF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55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riting sample - keep"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E9C5CF0-B9D4-4F85-B412-AAD2E80F6B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5265" y="1601932"/>
            <a:ext cx="6601470" cy="36541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B02A7A-235F-4067-81D5-1119266CBC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73135" y="2015836"/>
            <a:ext cx="5663047" cy="2826328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tx1"/>
                </a:solidFill>
              </a:defRPr>
            </a:lvl3pPr>
            <a:lvl4pPr marL="0" indent="0">
              <a:buNone/>
              <a:defRPr>
                <a:solidFill>
                  <a:schemeClr val="tx1"/>
                </a:solidFill>
              </a:defRPr>
            </a:lvl4pPr>
            <a:lvl5pPr marL="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1048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ory Step1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3A0AEB4-650C-40F3-8E14-3A557906BF2F}"/>
              </a:ext>
            </a:extLst>
          </p:cNvPr>
          <p:cNvSpPr/>
          <p:nvPr userDrawn="1"/>
        </p:nvSpPr>
        <p:spPr>
          <a:xfrm>
            <a:off x="1055999" y="1133856"/>
            <a:ext cx="10080000" cy="5398782"/>
          </a:xfrm>
          <a:prstGeom prst="roundRect">
            <a:avLst/>
          </a:prstGeom>
          <a:solidFill>
            <a:srgbClr val="C2E4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E8020E-6D49-4536-8E62-FB32B2F330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36207" y="1759103"/>
            <a:ext cx="4554031" cy="4362423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AU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626764B-B467-4B54-9E16-7363573DD3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47777" y="331200"/>
            <a:ext cx="5985023" cy="12142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9E6906D-8E93-4937-B6D3-9BCBEF2E29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1761" y="1759104"/>
            <a:ext cx="4694239" cy="4362423"/>
          </a:xfrm>
        </p:spPr>
        <p:txBody>
          <a:bodyPr/>
          <a:lstStyle>
            <a:lvl1pPr>
              <a:spcAft>
                <a:spcPts val="1200"/>
              </a:spcAft>
              <a:defRPr sz="32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enter body text</a:t>
            </a:r>
          </a:p>
        </p:txBody>
      </p:sp>
    </p:spTree>
    <p:extLst>
      <p:ext uri="{BB962C8B-B14F-4D97-AF65-F5344CB8AC3E}">
        <p14:creationId xmlns:p14="http://schemas.microsoft.com/office/powerpoint/2010/main" val="238261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tep1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4FEF68C-2408-4060-8881-502557D15989}"/>
              </a:ext>
            </a:extLst>
          </p:cNvPr>
          <p:cNvSpPr/>
          <p:nvPr userDrawn="1"/>
        </p:nvSpPr>
        <p:spPr>
          <a:xfrm>
            <a:off x="0" y="1761066"/>
            <a:ext cx="12192000" cy="3335867"/>
          </a:xfrm>
          <a:prstGeom prst="rect">
            <a:avLst/>
          </a:prstGeom>
          <a:solidFill>
            <a:srgbClr val="C2E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D08AA9-722F-4E5D-A00F-9269D25252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2133" y="1760538"/>
            <a:ext cx="7281333" cy="33353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Attribution is a size smaller on the RHS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C27A6A-AE54-4D24-95F4-41CC393554FE}"/>
              </a:ext>
            </a:extLst>
          </p:cNvPr>
          <p:cNvSpPr txBox="1"/>
          <p:nvPr userDrawn="1"/>
        </p:nvSpPr>
        <p:spPr>
          <a:xfrm>
            <a:off x="3763866" y="1268941"/>
            <a:ext cx="1354138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AU" sz="1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lang="en-A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B015396A-D5C9-432F-A7A4-B11BD3F6C4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000" y="1523206"/>
            <a:ext cx="2659063" cy="3809999"/>
          </a:xfrm>
          <a:prstGeom prst="roundRect">
            <a:avLst/>
          </a:prstGeo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474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tep3 - ke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4FEF68C-2408-4060-8881-502557D15989}"/>
              </a:ext>
            </a:extLst>
          </p:cNvPr>
          <p:cNvSpPr/>
          <p:nvPr userDrawn="1"/>
        </p:nvSpPr>
        <p:spPr>
          <a:xfrm>
            <a:off x="0" y="2548466"/>
            <a:ext cx="12192000" cy="3335867"/>
          </a:xfrm>
          <a:prstGeom prst="rect">
            <a:avLst/>
          </a:prstGeom>
          <a:solidFill>
            <a:srgbClr val="FAC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D08AA9-722F-4E5D-A00F-9269D25252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78001" y="2547938"/>
            <a:ext cx="10295466" cy="33353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Click to enter body text</a:t>
            </a:r>
          </a:p>
          <a:p>
            <a:pPr lvl="1"/>
            <a:r>
              <a:rPr lang="en-US" dirty="0"/>
              <a:t>Attribution is a size smaller on the RHS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C27A6A-AE54-4D24-95F4-41CC393554FE}"/>
              </a:ext>
            </a:extLst>
          </p:cNvPr>
          <p:cNvSpPr txBox="1"/>
          <p:nvPr userDrawn="1"/>
        </p:nvSpPr>
        <p:spPr>
          <a:xfrm>
            <a:off x="563466" y="2157941"/>
            <a:ext cx="1354138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AU" sz="1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lang="en-A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2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2AA6AB-2488-4A77-B082-7C94D120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0001"/>
            <a:ext cx="10753200" cy="9634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7E607-C98C-4E25-9263-342D7FD33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999" y="1620000"/>
            <a:ext cx="10753199" cy="4673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320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688" r:id="rId2"/>
    <p:sldLayoutId id="2147483664" r:id="rId3"/>
    <p:sldLayoutId id="2147483970" r:id="rId4"/>
    <p:sldLayoutId id="2147483968" r:id="rId5"/>
    <p:sldLayoutId id="2147483965" r:id="rId6"/>
    <p:sldLayoutId id="2147483762" r:id="rId7"/>
    <p:sldLayoutId id="2147483763" r:id="rId8"/>
    <p:sldLayoutId id="2147483764" r:id="rId9"/>
    <p:sldLayoutId id="2147483691" r:id="rId10"/>
    <p:sldLayoutId id="2147483731" r:id="rId11"/>
    <p:sldLayoutId id="2147483719" r:id="rId12"/>
    <p:sldLayoutId id="2147483655" r:id="rId13"/>
    <p:sldLayoutId id="2147483991" r:id="rId14"/>
    <p:sldLayoutId id="2147484012" r:id="rId15"/>
    <p:sldLayoutId id="2147483701" r:id="rId16"/>
    <p:sldLayoutId id="2147484013" r:id="rId17"/>
    <p:sldLayoutId id="2147484014" r:id="rId18"/>
    <p:sldLayoutId id="2147484015" r:id="rId19"/>
    <p:sldLayoutId id="2147484016" r:id="rId20"/>
    <p:sldLayoutId id="2147484017" r:id="rId2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Font typeface="Arial" panose="020B0604020202020204" pitchFamily="34" charset="0"/>
        <a:buChar char="•"/>
        <a:defRPr sz="3600" kern="1200">
          <a:solidFill>
            <a:schemeClr val="bg1"/>
          </a:solidFill>
          <a:latin typeface="+mn-lt"/>
          <a:ea typeface="+mn-ea"/>
          <a:cs typeface="+mn-cs"/>
        </a:defRPr>
      </a:lvl1pPr>
      <a:lvl2pPr marL="361950" indent="-36195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2pPr>
      <a:lvl3pPr marL="361950" indent="-3619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3pPr>
      <a:lvl4pPr marL="361950" indent="-3619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361950" indent="-36195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school@sevenstepswriting.com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E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5E31A82-9853-4591-B5DE-6FE53E32A345}"/>
              </a:ext>
            </a:extLst>
          </p:cNvPr>
          <p:cNvSpPr/>
          <p:nvPr/>
        </p:nvSpPr>
        <p:spPr>
          <a:xfrm>
            <a:off x="-155986" y="4824268"/>
            <a:ext cx="7521986" cy="186797"/>
          </a:xfrm>
          <a:custGeom>
            <a:avLst/>
            <a:gdLst>
              <a:gd name="connsiteX0" fmla="*/ 2188417 w 2514909"/>
              <a:gd name="connsiteY0" fmla="*/ 1625 h 66092"/>
              <a:gd name="connsiteX1" fmla="*/ 2132489 w 2514909"/>
              <a:gd name="connsiteY1" fmla="*/ 1625 h 66092"/>
              <a:gd name="connsiteX2" fmla="*/ 2042003 w 2514909"/>
              <a:gd name="connsiteY2" fmla="*/ 2090 h 66092"/>
              <a:gd name="connsiteX3" fmla="*/ 1520917 w 2514909"/>
              <a:gd name="connsiteY3" fmla="*/ 12771 h 66092"/>
              <a:gd name="connsiteX4" fmla="*/ 1271287 w 2514909"/>
              <a:gd name="connsiteY4" fmla="*/ 16951 h 66092"/>
              <a:gd name="connsiteX5" fmla="*/ 1128966 w 2514909"/>
              <a:gd name="connsiteY5" fmla="*/ 17879 h 66092"/>
              <a:gd name="connsiteX6" fmla="*/ 956635 w 2514909"/>
              <a:gd name="connsiteY6" fmla="*/ 20434 h 66092"/>
              <a:gd name="connsiteX7" fmla="*/ 672447 w 2514909"/>
              <a:gd name="connsiteY7" fmla="*/ 21595 h 66092"/>
              <a:gd name="connsiteX8" fmla="*/ 630160 w 2514909"/>
              <a:gd name="connsiteY8" fmla="*/ 20434 h 66092"/>
              <a:gd name="connsiteX9" fmla="*/ 557863 w 2514909"/>
              <a:gd name="connsiteY9" fmla="*/ 17647 h 66092"/>
              <a:gd name="connsiteX10" fmla="*/ 489203 w 2514909"/>
              <a:gd name="connsiteY10" fmla="*/ 18112 h 66092"/>
              <a:gd name="connsiteX11" fmla="*/ 387351 w 2514909"/>
              <a:gd name="connsiteY11" fmla="*/ 17879 h 66092"/>
              <a:gd name="connsiteX12" fmla="*/ 368708 w 2514909"/>
              <a:gd name="connsiteY12" fmla="*/ 18344 h 66092"/>
              <a:gd name="connsiteX13" fmla="*/ 349156 w 2514909"/>
              <a:gd name="connsiteY13" fmla="*/ 18808 h 66092"/>
              <a:gd name="connsiteX14" fmla="*/ 220931 w 2514909"/>
              <a:gd name="connsiteY14" fmla="*/ 16022 h 66092"/>
              <a:gd name="connsiteX15" fmla="*/ 205016 w 2514909"/>
              <a:gd name="connsiteY15" fmla="*/ 16486 h 66092"/>
              <a:gd name="connsiteX16" fmla="*/ 186828 w 2514909"/>
              <a:gd name="connsiteY16" fmla="*/ 16951 h 66092"/>
              <a:gd name="connsiteX17" fmla="*/ 15406 w 2514909"/>
              <a:gd name="connsiteY17" fmla="*/ 13468 h 66092"/>
              <a:gd name="connsiteX18" fmla="*/ 1311 w 2514909"/>
              <a:gd name="connsiteY18" fmla="*/ 43189 h 66092"/>
              <a:gd name="connsiteX19" fmla="*/ 42688 w 2514909"/>
              <a:gd name="connsiteY19" fmla="*/ 65712 h 66092"/>
              <a:gd name="connsiteX20" fmla="*/ 63150 w 2514909"/>
              <a:gd name="connsiteY20" fmla="*/ 64784 h 66092"/>
              <a:gd name="connsiteX21" fmla="*/ 117714 w 2514909"/>
              <a:gd name="connsiteY21" fmla="*/ 60836 h 66092"/>
              <a:gd name="connsiteX22" fmla="*/ 264127 w 2514909"/>
              <a:gd name="connsiteY22" fmla="*/ 61765 h 66092"/>
              <a:gd name="connsiteX23" fmla="*/ 828864 w 2514909"/>
              <a:gd name="connsiteY23" fmla="*/ 63623 h 66092"/>
              <a:gd name="connsiteX24" fmla="*/ 1229455 w 2514909"/>
              <a:gd name="connsiteY24" fmla="*/ 61765 h 66092"/>
              <a:gd name="connsiteX25" fmla="*/ 1776459 w 2514909"/>
              <a:gd name="connsiteY25" fmla="*/ 51780 h 66092"/>
              <a:gd name="connsiteX26" fmla="*/ 2168410 w 2514909"/>
              <a:gd name="connsiteY26" fmla="*/ 44118 h 66092"/>
              <a:gd name="connsiteX27" fmla="*/ 2358020 w 2514909"/>
              <a:gd name="connsiteY27" fmla="*/ 43189 h 66092"/>
              <a:gd name="connsiteX28" fmla="*/ 2490792 w 2514909"/>
              <a:gd name="connsiteY28" fmla="*/ 48762 h 66092"/>
              <a:gd name="connsiteX29" fmla="*/ 2514891 w 2514909"/>
              <a:gd name="connsiteY29" fmla="*/ 38313 h 66092"/>
              <a:gd name="connsiteX30" fmla="*/ 2462146 w 2514909"/>
              <a:gd name="connsiteY30" fmla="*/ 7663 h 66092"/>
              <a:gd name="connsiteX31" fmla="*/ 2312550 w 2514909"/>
              <a:gd name="connsiteY31" fmla="*/ 0 h 66092"/>
              <a:gd name="connsiteX32" fmla="*/ 2311641 w 2514909"/>
              <a:gd name="connsiteY32" fmla="*/ 0 h 66092"/>
              <a:gd name="connsiteX33" fmla="*/ 2188417 w 2514909"/>
              <a:gd name="connsiteY33" fmla="*/ 1625 h 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514909" h="66092">
                <a:moveTo>
                  <a:pt x="2188417" y="1625"/>
                </a:moveTo>
                <a:cubicBezTo>
                  <a:pt x="2169774" y="1625"/>
                  <a:pt x="2151131" y="1625"/>
                  <a:pt x="2132489" y="1625"/>
                </a:cubicBezTo>
                <a:cubicBezTo>
                  <a:pt x="2102479" y="1625"/>
                  <a:pt x="2072014" y="1393"/>
                  <a:pt x="2042003" y="2090"/>
                </a:cubicBezTo>
                <a:cubicBezTo>
                  <a:pt x="1868308" y="5341"/>
                  <a:pt x="1694613" y="9288"/>
                  <a:pt x="1520917" y="12771"/>
                </a:cubicBezTo>
                <a:cubicBezTo>
                  <a:pt x="1437707" y="14396"/>
                  <a:pt x="1354497" y="15790"/>
                  <a:pt x="1271287" y="16951"/>
                </a:cubicBezTo>
                <a:cubicBezTo>
                  <a:pt x="1223998" y="17647"/>
                  <a:pt x="1176255" y="17183"/>
                  <a:pt x="1128966" y="17879"/>
                </a:cubicBezTo>
                <a:cubicBezTo>
                  <a:pt x="1071674" y="18576"/>
                  <a:pt x="1014382" y="20201"/>
                  <a:pt x="956635" y="20434"/>
                </a:cubicBezTo>
                <a:cubicBezTo>
                  <a:pt x="862057" y="21130"/>
                  <a:pt x="767025" y="21362"/>
                  <a:pt x="672447" y="21595"/>
                </a:cubicBezTo>
                <a:cubicBezTo>
                  <a:pt x="658352" y="21595"/>
                  <a:pt x="644256" y="21130"/>
                  <a:pt x="630160" y="20434"/>
                </a:cubicBezTo>
                <a:cubicBezTo>
                  <a:pt x="606061" y="19505"/>
                  <a:pt x="581962" y="17879"/>
                  <a:pt x="557863" y="17647"/>
                </a:cubicBezTo>
                <a:cubicBezTo>
                  <a:pt x="535128" y="17415"/>
                  <a:pt x="511938" y="17647"/>
                  <a:pt x="489203" y="18112"/>
                </a:cubicBezTo>
                <a:cubicBezTo>
                  <a:pt x="455101" y="18576"/>
                  <a:pt x="420998" y="19040"/>
                  <a:pt x="387351" y="17879"/>
                </a:cubicBezTo>
                <a:cubicBezTo>
                  <a:pt x="381440" y="17647"/>
                  <a:pt x="375074" y="18112"/>
                  <a:pt x="368708" y="18344"/>
                </a:cubicBezTo>
                <a:cubicBezTo>
                  <a:pt x="362342" y="18808"/>
                  <a:pt x="355522" y="19040"/>
                  <a:pt x="349156" y="18808"/>
                </a:cubicBezTo>
                <a:cubicBezTo>
                  <a:pt x="306414" y="16718"/>
                  <a:pt x="263672" y="16022"/>
                  <a:pt x="220931" y="16022"/>
                </a:cubicBezTo>
                <a:cubicBezTo>
                  <a:pt x="215474" y="16022"/>
                  <a:pt x="210472" y="16254"/>
                  <a:pt x="205016" y="16486"/>
                </a:cubicBezTo>
                <a:cubicBezTo>
                  <a:pt x="199105" y="16718"/>
                  <a:pt x="192739" y="17183"/>
                  <a:pt x="186828" y="16951"/>
                </a:cubicBezTo>
                <a:cubicBezTo>
                  <a:pt x="129536" y="16022"/>
                  <a:pt x="72698" y="14629"/>
                  <a:pt x="15406" y="13468"/>
                </a:cubicBezTo>
                <a:cubicBezTo>
                  <a:pt x="-2327" y="22291"/>
                  <a:pt x="-963" y="32740"/>
                  <a:pt x="1311" y="43189"/>
                </a:cubicBezTo>
                <a:cubicBezTo>
                  <a:pt x="4493" y="58282"/>
                  <a:pt x="12678" y="62694"/>
                  <a:pt x="42688" y="65712"/>
                </a:cubicBezTo>
                <a:cubicBezTo>
                  <a:pt x="49054" y="66409"/>
                  <a:pt x="57693" y="66177"/>
                  <a:pt x="63150" y="64784"/>
                </a:cubicBezTo>
                <a:cubicBezTo>
                  <a:pt x="80428" y="59907"/>
                  <a:pt x="99071" y="60836"/>
                  <a:pt x="117714" y="60836"/>
                </a:cubicBezTo>
                <a:cubicBezTo>
                  <a:pt x="166367" y="61068"/>
                  <a:pt x="215474" y="61533"/>
                  <a:pt x="264127" y="61765"/>
                </a:cubicBezTo>
                <a:cubicBezTo>
                  <a:pt x="452373" y="62462"/>
                  <a:pt x="640618" y="63390"/>
                  <a:pt x="828864" y="63623"/>
                </a:cubicBezTo>
                <a:cubicBezTo>
                  <a:pt x="962546" y="63623"/>
                  <a:pt x="1096228" y="63623"/>
                  <a:pt x="1229455" y="61765"/>
                </a:cubicBezTo>
                <a:cubicBezTo>
                  <a:pt x="1411789" y="59211"/>
                  <a:pt x="1594124" y="55263"/>
                  <a:pt x="1776459" y="51780"/>
                </a:cubicBezTo>
                <a:cubicBezTo>
                  <a:pt x="1906958" y="49226"/>
                  <a:pt x="2037911" y="46440"/>
                  <a:pt x="2168410" y="44118"/>
                </a:cubicBezTo>
                <a:cubicBezTo>
                  <a:pt x="2231613" y="42957"/>
                  <a:pt x="2294817" y="42492"/>
                  <a:pt x="2358020" y="43189"/>
                </a:cubicBezTo>
                <a:cubicBezTo>
                  <a:pt x="2402580" y="43653"/>
                  <a:pt x="2446686" y="46672"/>
                  <a:pt x="2490792" y="48762"/>
                </a:cubicBezTo>
                <a:cubicBezTo>
                  <a:pt x="2507161" y="49458"/>
                  <a:pt x="2515346" y="46208"/>
                  <a:pt x="2514891" y="38313"/>
                </a:cubicBezTo>
                <a:cubicBezTo>
                  <a:pt x="2513982" y="20666"/>
                  <a:pt x="2498067" y="11610"/>
                  <a:pt x="2462146" y="7663"/>
                </a:cubicBezTo>
                <a:cubicBezTo>
                  <a:pt x="2413039" y="2554"/>
                  <a:pt x="2363022" y="232"/>
                  <a:pt x="2312550" y="0"/>
                </a:cubicBezTo>
                <a:lnTo>
                  <a:pt x="2311641" y="0"/>
                </a:lnTo>
                <a:cubicBezTo>
                  <a:pt x="2271172" y="232"/>
                  <a:pt x="2229795" y="1393"/>
                  <a:pt x="2188417" y="1625"/>
                </a:cubicBezTo>
              </a:path>
            </a:pathLst>
          </a:custGeom>
          <a:solidFill>
            <a:srgbClr val="4E6989"/>
          </a:solidFill>
          <a:ln w="4546" cap="flat">
            <a:noFill/>
            <a:prstDash val="solid"/>
            <a:miter/>
          </a:ln>
        </p:spPr>
        <p:txBody>
          <a:bodyPr rtlCol="0" anchor="ctr"/>
          <a:lstStyle/>
          <a:p>
            <a:endParaRPr lang="en-AU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C177E3-835D-408E-90C8-6BD3FFFC381F}"/>
              </a:ext>
            </a:extLst>
          </p:cNvPr>
          <p:cNvSpPr/>
          <p:nvPr/>
        </p:nvSpPr>
        <p:spPr>
          <a:xfrm>
            <a:off x="0" y="4900719"/>
            <a:ext cx="12776200" cy="2249381"/>
          </a:xfrm>
          <a:prstGeom prst="rect">
            <a:avLst/>
          </a:prstGeom>
          <a:solidFill>
            <a:srgbClr val="4E6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78EDD97-553B-4EF2-AAD3-14FA1617C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8663" y="958692"/>
            <a:ext cx="7188141" cy="5303519"/>
          </a:xfrm>
          <a:prstGeom prst="rect">
            <a:avLst/>
          </a:prstGeom>
        </p:spPr>
      </p:pic>
      <p:pic>
        <p:nvPicPr>
          <p:cNvPr id="3" name="Picture 2" descr="A picture containing person&#10;&#10;Description automatically generated">
            <a:extLst>
              <a:ext uri="{FF2B5EF4-FFF2-40B4-BE49-F238E27FC236}">
                <a16:creationId xmlns:a16="http://schemas.microsoft.com/office/drawing/2014/main" id="{43666876-D09F-463F-ADF8-42C191BE06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6025" y="0"/>
            <a:ext cx="15202829" cy="71501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47F3C17-2FDE-40D9-B3AB-1C9B8B7E30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294" y="698931"/>
            <a:ext cx="3167811" cy="519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10418D-F223-4612-AE8A-B33EB9672F7C}"/>
              </a:ext>
            </a:extLst>
          </p:cNvPr>
          <p:cNvSpPr txBox="1"/>
          <p:nvPr/>
        </p:nvSpPr>
        <p:spPr>
          <a:xfrm>
            <a:off x="451690" y="1983818"/>
            <a:ext cx="56443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srgbClr val="4E698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Boost writing results and engagement school-wide </a:t>
            </a:r>
            <a:endParaRPr kumimoji="0" lang="en-US" sz="4400" b="0" i="1" u="none" strike="noStrike" kern="1200" cap="none" spc="0" normalizeH="0" baseline="0" noProof="0" dirty="0">
              <a:ln>
                <a:noFill/>
              </a:ln>
              <a:solidFill>
                <a:srgbClr val="4E698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>
              <a:defRPr/>
            </a:pPr>
            <a:endParaRPr lang="en-US" sz="4400" b="1" dirty="0">
              <a:solidFill>
                <a:srgbClr val="7D6284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69324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B98AF3-2071-299F-DDEE-403CBC0CB9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43273" y="-2438400"/>
            <a:ext cx="15820570" cy="1054704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0B465-65C3-4A9F-BC28-5941C365BED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0" y="2189701"/>
            <a:ext cx="4927590" cy="401840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180975" lvl="3" indent="0">
              <a:spcAft>
                <a:spcPts val="1800"/>
              </a:spcAft>
              <a:buNone/>
            </a:pPr>
            <a:r>
              <a:rPr lang="en-US" sz="2800" dirty="0">
                <a:solidFill>
                  <a:srgbClr val="4E6989"/>
                </a:solidFill>
              </a:rPr>
              <a:t>Many feel this is the harder part of writing to teach.</a:t>
            </a:r>
          </a:p>
          <a:p>
            <a:pPr marL="180975" lvl="3" indent="0">
              <a:spcAft>
                <a:spcPts val="1800"/>
              </a:spcAft>
              <a:buNone/>
            </a:pPr>
            <a:r>
              <a:rPr lang="en-US" sz="2800" b="1" dirty="0">
                <a:solidFill>
                  <a:srgbClr val="4E6989"/>
                </a:solidFill>
              </a:rPr>
              <a:t>But it doesn’t have to be. </a:t>
            </a:r>
          </a:p>
          <a:p>
            <a:pPr marL="180975" lvl="3" indent="0">
              <a:spcAft>
                <a:spcPts val="1800"/>
              </a:spcAft>
              <a:buNone/>
            </a:pPr>
            <a:r>
              <a:rPr lang="en-US" sz="2800" dirty="0">
                <a:solidFill>
                  <a:srgbClr val="4E6989"/>
                </a:solidFill>
              </a:rPr>
              <a:t>With Seven Steps, teaching great writing is </a:t>
            </a:r>
            <a:r>
              <a:rPr lang="en-US" sz="2800" b="1" dirty="0">
                <a:solidFill>
                  <a:srgbClr val="4E6989"/>
                </a:solidFill>
              </a:rPr>
              <a:t>fun, simple and effective.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B7CAB6-AF17-482A-8E68-BBD8851FB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98138" y="378097"/>
            <a:ext cx="7564800" cy="1351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7C4613-6E10-4D79-A498-20F65D532D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711381" y="649893"/>
            <a:ext cx="7564438" cy="963612"/>
          </a:xfrm>
        </p:spPr>
        <p:txBody>
          <a:bodyPr/>
          <a:lstStyle/>
          <a:p>
            <a:r>
              <a:rPr lang="en-AU" dirty="0">
                <a:solidFill>
                  <a:srgbClr val="4E6989"/>
                </a:solidFill>
                <a:effectLst/>
              </a:rPr>
              <a:t>Authorial side of writing</a:t>
            </a:r>
          </a:p>
        </p:txBody>
      </p:sp>
    </p:spTree>
    <p:extLst>
      <p:ext uri="{BB962C8B-B14F-4D97-AF65-F5344CB8AC3E}">
        <p14:creationId xmlns:p14="http://schemas.microsoft.com/office/powerpoint/2010/main" val="1637319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FED39B05-BA30-4700-9509-571EEE1CE8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64920"/>
            <a:ext cx="5609271" cy="5431199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7D3CBAA1-3B97-4739-BDF7-C156F3F867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6314" y="30480"/>
            <a:ext cx="4586165" cy="685800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D1554EF9-5AF9-498C-BC9A-AD51B7FF45CB}"/>
              </a:ext>
            </a:extLst>
          </p:cNvPr>
          <p:cNvSpPr txBox="1">
            <a:spLocks/>
          </p:cNvSpPr>
          <p:nvPr/>
        </p:nvSpPr>
        <p:spPr>
          <a:xfrm>
            <a:off x="2386920" y="360001"/>
            <a:ext cx="7418160" cy="9634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What are the Seven Steps?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12292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91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D34D07-8846-49C9-8429-38AB715A8D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19998"/>
            <a:ext cx="5266267" cy="4399801"/>
          </a:xfrm>
        </p:spPr>
        <p:txBody>
          <a:bodyPr/>
          <a:lstStyle/>
          <a:p>
            <a:pPr marL="0" indent="0">
              <a:buNone/>
            </a:pPr>
            <a:r>
              <a:rPr lang="en-AU" sz="2800" dirty="0">
                <a:solidFill>
                  <a:srgbClr val="4E6989"/>
                </a:solidFill>
              </a:rPr>
              <a:t>NAPLAN </a:t>
            </a:r>
            <a:r>
              <a:rPr lang="en-US" sz="2800" dirty="0">
                <a:solidFill>
                  <a:srgbClr val="4E6989"/>
                </a:solidFill>
              </a:rPr>
              <a:t>rewards originality </a:t>
            </a:r>
            <a:br>
              <a:rPr lang="en-US" sz="2800" dirty="0">
                <a:solidFill>
                  <a:srgbClr val="4E6989"/>
                </a:solidFill>
              </a:rPr>
            </a:br>
            <a:r>
              <a:rPr lang="en-US" sz="2800" dirty="0">
                <a:solidFill>
                  <a:srgbClr val="4E6989"/>
                </a:solidFill>
              </a:rPr>
              <a:t>and creativity, with the majority </a:t>
            </a:r>
            <a:br>
              <a:rPr lang="en-US" sz="2800" dirty="0">
                <a:solidFill>
                  <a:srgbClr val="4E6989"/>
                </a:solidFill>
              </a:rPr>
            </a:br>
            <a:r>
              <a:rPr lang="en-US" sz="2800" dirty="0">
                <a:solidFill>
                  <a:srgbClr val="4E6989"/>
                </a:solidFill>
              </a:rPr>
              <a:t>of</a:t>
            </a:r>
            <a:r>
              <a:rPr lang="en-AU" sz="2800" dirty="0">
                <a:solidFill>
                  <a:srgbClr val="4E6989"/>
                </a:solidFill>
              </a:rPr>
              <a:t> marks attributed to the authorial writing skills.</a:t>
            </a:r>
          </a:p>
          <a:p>
            <a:pPr marL="0" indent="0">
              <a:buNone/>
            </a:pPr>
            <a:r>
              <a:rPr lang="en-AU" sz="2800" dirty="0">
                <a:solidFill>
                  <a:srgbClr val="4E6989"/>
                </a:solidFill>
              </a:rPr>
              <a:t>By building students’ skills and confidence in Seven Steps writing lessons, they are preparing for NAPLAN.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85C0EE-1027-A8B7-FED5-4BB056792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about NAPLAN?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E826141-A65D-47B4-ABFB-A113F5BEC7A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366495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E4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B2A0F7E-BEC3-450E-B893-243033F491F7}"/>
              </a:ext>
            </a:extLst>
          </p:cNvPr>
          <p:cNvSpPr/>
          <p:nvPr/>
        </p:nvSpPr>
        <p:spPr>
          <a:xfrm>
            <a:off x="6096000" y="5331882"/>
            <a:ext cx="4161445" cy="1166117"/>
          </a:xfrm>
          <a:prstGeom prst="roundRect">
            <a:avLst/>
          </a:prstGeom>
          <a:solidFill>
            <a:srgbClr val="FAC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CEF2D2-5EFF-49C8-AE9C-E078774EC51E}"/>
              </a:ext>
            </a:extLst>
          </p:cNvPr>
          <p:cNvSpPr txBox="1"/>
          <p:nvPr/>
        </p:nvSpPr>
        <p:spPr>
          <a:xfrm>
            <a:off x="6396611" y="5499441"/>
            <a:ext cx="52231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4E6989"/>
                </a:solidFill>
              </a:rPr>
              <a:t>Seven Steps creator </a:t>
            </a:r>
          </a:p>
          <a:p>
            <a:r>
              <a:rPr lang="en-US" sz="2400" b="1" dirty="0">
                <a:solidFill>
                  <a:srgbClr val="4E6989"/>
                </a:solidFill>
              </a:rPr>
              <a:t>Jen McVeity OAM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9C1C6-687C-44A7-8CEB-D8876ADF2F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32114" y="1383873"/>
            <a:ext cx="9622972" cy="4769532"/>
          </a:xfrm>
        </p:spPr>
        <p:txBody>
          <a:bodyPr anchor="t" anchorCtr="0"/>
          <a:lstStyle/>
          <a:p>
            <a:pPr marL="0" lvl="2" indent="0">
              <a:spcAft>
                <a:spcPts val="1200"/>
              </a:spcAft>
              <a:buNone/>
            </a:pPr>
            <a:endParaRPr lang="en-US" sz="2400" dirty="0">
              <a:solidFill>
                <a:srgbClr val="5F7895"/>
              </a:solidFill>
            </a:endParaRPr>
          </a:p>
          <a:p>
            <a:pPr lvl="2">
              <a:spcAft>
                <a:spcPts val="1200"/>
              </a:spcAft>
            </a:pPr>
            <a:r>
              <a:rPr lang="en-US" sz="3200" dirty="0">
                <a:solidFill>
                  <a:srgbClr val="5F7895"/>
                </a:solidFill>
              </a:rPr>
              <a:t>Seven Steps is an Australian company, founded in 2005</a:t>
            </a:r>
          </a:p>
          <a:p>
            <a:pPr lvl="2">
              <a:spcAft>
                <a:spcPts val="1200"/>
              </a:spcAft>
            </a:pPr>
            <a:r>
              <a:rPr lang="en-US" sz="3200" dirty="0">
                <a:solidFill>
                  <a:srgbClr val="5F7895"/>
                </a:solidFill>
              </a:rPr>
              <a:t>Created by an award-winning author and former teacher</a:t>
            </a:r>
          </a:p>
          <a:p>
            <a:pPr lvl="2">
              <a:spcAft>
                <a:spcPts val="1200"/>
              </a:spcAft>
            </a:pPr>
            <a:r>
              <a:rPr lang="en-US" sz="3200" dirty="0">
                <a:solidFill>
                  <a:srgbClr val="5F7895"/>
                </a:solidFill>
              </a:rPr>
              <a:t>Developed and delivered </a:t>
            </a:r>
            <a:r>
              <a:rPr lang="en-US" sz="3200" i="1" dirty="0">
                <a:solidFill>
                  <a:srgbClr val="5F7895"/>
                </a:solidFill>
              </a:rPr>
              <a:t>by </a:t>
            </a:r>
            <a:r>
              <a:rPr lang="en-US" sz="3200" dirty="0">
                <a:solidFill>
                  <a:srgbClr val="5F7895"/>
                </a:solidFill>
              </a:rPr>
              <a:t>teachers, </a:t>
            </a:r>
            <a:r>
              <a:rPr lang="en-US" sz="3200" i="1" dirty="0">
                <a:solidFill>
                  <a:srgbClr val="5F7895"/>
                </a:solidFill>
              </a:rPr>
              <a:t>for </a:t>
            </a:r>
            <a:r>
              <a:rPr lang="en-US" sz="3200" dirty="0">
                <a:solidFill>
                  <a:srgbClr val="5F7895"/>
                </a:solidFill>
              </a:rPr>
              <a:t>teachers</a:t>
            </a:r>
          </a:p>
          <a:p>
            <a:pPr lvl="2">
              <a:spcAft>
                <a:spcPts val="1200"/>
              </a:spcAft>
            </a:pPr>
            <a:r>
              <a:rPr lang="en-US" sz="3200" dirty="0">
                <a:solidFill>
                  <a:srgbClr val="5F7895"/>
                </a:solidFill>
              </a:rPr>
              <a:t>A friendly team in the office, ready to help!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CF0CB17-8E56-41F1-991F-B07F34A5CED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/>
        </p:spPr>
        <p:txBody>
          <a:bodyPr anchor="ctr" anchorCtr="0"/>
          <a:lstStyle/>
          <a:p>
            <a:pPr algn="ctr"/>
            <a:r>
              <a:rPr lang="en-US" dirty="0">
                <a:solidFill>
                  <a:srgbClr val="4E6989"/>
                </a:solidFill>
                <a:effectLst/>
              </a:rPr>
              <a:t>Who is behind Seven Steps?</a:t>
            </a:r>
            <a:endParaRPr lang="en-AU" dirty="0">
              <a:solidFill>
                <a:srgbClr val="4E6989"/>
              </a:solidFill>
              <a:effectLst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CF2AD2-A720-46DD-AF54-3103C330F285}"/>
              </a:ext>
            </a:extLst>
          </p:cNvPr>
          <p:cNvSpPr txBox="1"/>
          <p:nvPr/>
        </p:nvSpPr>
        <p:spPr>
          <a:xfrm>
            <a:off x="4113230" y="6396702"/>
            <a:ext cx="104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4E6989"/>
                </a:solidFill>
              </a:rPr>
              <a:t>Deb</a:t>
            </a:r>
            <a:endParaRPr lang="en-AU" dirty="0">
              <a:solidFill>
                <a:srgbClr val="4E6989"/>
              </a:solidFill>
            </a:endParaRPr>
          </a:p>
        </p:txBody>
      </p:sp>
      <p:pic>
        <p:nvPicPr>
          <p:cNvPr id="5" name="Picture 4" descr="A person wearing a scarf&#10;&#10;Description automatically generated">
            <a:extLst>
              <a:ext uri="{FF2B5EF4-FFF2-40B4-BE49-F238E27FC236}">
                <a16:creationId xmlns:a16="http://schemas.microsoft.com/office/drawing/2014/main" id="{65EFE1B6-FC2D-E7BE-8A4E-FC7F53ED53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937" y="1741714"/>
            <a:ext cx="3410857" cy="511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557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DA395A5-8D2A-4F37-8831-0A217BFDDD1E}"/>
              </a:ext>
            </a:extLst>
          </p:cNvPr>
          <p:cNvSpPr/>
          <p:nvPr/>
        </p:nvSpPr>
        <p:spPr>
          <a:xfrm>
            <a:off x="647700" y="850900"/>
            <a:ext cx="6019800" cy="53721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B6E283-8E5C-4E28-A0F7-D4F37C6D86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35050" y="1193800"/>
            <a:ext cx="5245100" cy="468630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dirty="0">
                <a:solidFill>
                  <a:srgbClr val="5F7895"/>
                </a:solidFill>
              </a:rPr>
              <a:t>Over </a:t>
            </a:r>
            <a:r>
              <a:rPr lang="en-US" b="1" dirty="0">
                <a:solidFill>
                  <a:srgbClr val="E08983"/>
                </a:solidFill>
              </a:rPr>
              <a:t>50,000 teachers </a:t>
            </a:r>
            <a:r>
              <a:rPr lang="en-US" dirty="0">
                <a:solidFill>
                  <a:srgbClr val="5F7895"/>
                </a:solidFill>
              </a:rPr>
              <a:t>from </a:t>
            </a:r>
            <a:r>
              <a:rPr lang="en-US" b="1" dirty="0">
                <a:solidFill>
                  <a:srgbClr val="E08983"/>
                </a:solidFill>
              </a:rPr>
              <a:t>½ of Australian schools </a:t>
            </a:r>
            <a:r>
              <a:rPr lang="en-US" dirty="0">
                <a:solidFill>
                  <a:srgbClr val="5F7895"/>
                </a:solidFill>
              </a:rPr>
              <a:t>are trained in the Seven Steps.</a:t>
            </a:r>
          </a:p>
          <a:p>
            <a:pPr marL="0" indent="0">
              <a:buNone/>
            </a:pPr>
            <a:r>
              <a:rPr lang="en-US" dirty="0">
                <a:solidFill>
                  <a:srgbClr val="5F7895"/>
                </a:solidFill>
              </a:rPr>
              <a:t>That’s over </a:t>
            </a:r>
            <a:r>
              <a:rPr lang="en-US" b="1" dirty="0">
                <a:solidFill>
                  <a:srgbClr val="E08983"/>
                </a:solidFill>
              </a:rPr>
              <a:t>2 million students</a:t>
            </a:r>
            <a:r>
              <a:rPr lang="en-US" dirty="0">
                <a:solidFill>
                  <a:srgbClr val="5F7895"/>
                </a:solidFill>
              </a:rPr>
              <a:t> who’ve been taught the approach!</a:t>
            </a:r>
          </a:p>
        </p:txBody>
      </p:sp>
    </p:spTree>
    <p:extLst>
      <p:ext uri="{BB962C8B-B14F-4D97-AF65-F5344CB8AC3E}">
        <p14:creationId xmlns:p14="http://schemas.microsoft.com/office/powerpoint/2010/main" val="1000900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4B51F6A-F657-426A-BB63-C1BE60D97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teachers love Seven Steps?</a:t>
            </a:r>
            <a:endParaRPr lang="en-AU" dirty="0"/>
          </a:p>
        </p:txBody>
      </p:sp>
      <p:pic>
        <p:nvPicPr>
          <p:cNvPr id="6" name="Picture Placeholder 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32E4C401-B241-4ACE-B858-121E87EDA4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4200" y="1620000"/>
            <a:ext cx="4537800" cy="4399800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A3F625-295A-4EEF-B0BA-CFE096346D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3795" y="1620000"/>
            <a:ext cx="5677255" cy="4399801"/>
          </a:xfrm>
        </p:spPr>
        <p:txBody>
          <a:bodyPr/>
          <a:lstStyle/>
          <a:p>
            <a:pPr lvl="1"/>
            <a:r>
              <a:rPr lang="en-US" dirty="0">
                <a:solidFill>
                  <a:srgbClr val="5F7895"/>
                </a:solidFill>
              </a:rPr>
              <a:t>Makes writing simple</a:t>
            </a:r>
          </a:p>
          <a:p>
            <a:pPr lvl="1"/>
            <a:r>
              <a:rPr lang="en-US" dirty="0">
                <a:solidFill>
                  <a:srgbClr val="5F7895"/>
                </a:solidFill>
              </a:rPr>
              <a:t>Saves time and energy</a:t>
            </a:r>
          </a:p>
          <a:p>
            <a:pPr lvl="1"/>
            <a:r>
              <a:rPr lang="en-US" dirty="0">
                <a:solidFill>
                  <a:srgbClr val="5F7895"/>
                </a:solidFill>
              </a:rPr>
              <a:t>Engages students</a:t>
            </a:r>
            <a:endParaRPr lang="en-AU" dirty="0">
              <a:solidFill>
                <a:srgbClr val="5F7895"/>
              </a:solidFill>
            </a:endParaRPr>
          </a:p>
          <a:p>
            <a:pPr lvl="1"/>
            <a:r>
              <a:rPr lang="en-US" dirty="0">
                <a:solidFill>
                  <a:srgbClr val="5F7895"/>
                </a:solidFill>
              </a:rPr>
              <a:t>Improves writing results</a:t>
            </a:r>
          </a:p>
          <a:p>
            <a:pPr lvl="1"/>
            <a:r>
              <a:rPr lang="en-US" dirty="0">
                <a:solidFill>
                  <a:srgbClr val="5F7895"/>
                </a:solidFill>
              </a:rPr>
              <a:t>Establishes a common language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9CC535-E413-4665-99D7-3A4C6925C6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162" b="69841"/>
          <a:stretch/>
        </p:blipFill>
        <p:spPr>
          <a:xfrm>
            <a:off x="480744" y="1088388"/>
            <a:ext cx="9782372" cy="3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47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in a classroom&#10;&#10;Description automatically generated with medium confidence">
            <a:extLst>
              <a:ext uri="{FF2B5EF4-FFF2-40B4-BE49-F238E27FC236}">
                <a16:creationId xmlns:a16="http://schemas.microsoft.com/office/drawing/2014/main" id="{6E9D9A22-A992-4C3E-95AD-343C4E15B05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00" b="-8334"/>
          <a:stretch/>
        </p:blipFill>
        <p:spPr>
          <a:xfrm>
            <a:off x="-1175907" y="-1200150"/>
            <a:ext cx="6534150" cy="8629650"/>
          </a:xfrm>
          <a:ln>
            <a:solidFill>
              <a:srgbClr val="FACD6C"/>
            </a:solidFill>
          </a:ln>
          <a:effectLst>
            <a:softEdge rad="12700"/>
          </a:effectLst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CE2293-D8AE-484A-9E6F-0054A24686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92308" y="1772115"/>
            <a:ext cx="5021244" cy="4914899"/>
          </a:xfrm>
        </p:spPr>
        <p:txBody>
          <a:bodyPr>
            <a:noAutofit/>
          </a:bodyPr>
          <a:lstStyle/>
          <a:p>
            <a:pPr lvl="1"/>
            <a:r>
              <a:rPr lang="en-US" sz="2800" dirty="0"/>
              <a:t>Collaborative approach makes writing fun and engaging</a:t>
            </a:r>
          </a:p>
          <a:p>
            <a:pPr lvl="1"/>
            <a:r>
              <a:rPr lang="en-US" sz="2800" dirty="0"/>
              <a:t>Simple techniques make it achievable for all ability levels</a:t>
            </a:r>
          </a:p>
          <a:p>
            <a:pPr lvl="1"/>
            <a:r>
              <a:rPr lang="en-US" sz="2800" dirty="0"/>
              <a:t>Fast wins build confidence </a:t>
            </a:r>
            <a:br>
              <a:rPr lang="en-US" sz="2800" dirty="0"/>
            </a:br>
            <a:r>
              <a:rPr lang="en-US" sz="2800" dirty="0"/>
              <a:t>and pride in their work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3CF5B2-41E4-4EFB-A093-AD30D0DBEC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92800" y="707232"/>
            <a:ext cx="5021244" cy="963612"/>
          </a:xfrm>
        </p:spPr>
        <p:txBody>
          <a:bodyPr/>
          <a:lstStyle/>
          <a:p>
            <a:pPr algn="ctr"/>
            <a:r>
              <a:rPr lang="en-US" sz="4400" dirty="0"/>
              <a:t>Why do students love Seven Steps?</a:t>
            </a:r>
            <a:endParaRPr lang="en-AU" sz="4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AA4FE62-F186-4E8B-AB89-502A4D4A54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163" b="59353"/>
          <a:stretch/>
        </p:blipFill>
        <p:spPr>
          <a:xfrm>
            <a:off x="6192308" y="2161824"/>
            <a:ext cx="4721736" cy="30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06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A90487-CACC-4A92-B145-39C279D54A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73135" y="1961244"/>
            <a:ext cx="5663047" cy="2826328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5F7895"/>
                </a:solidFill>
              </a:rPr>
              <a:t>Seven Steps</a:t>
            </a:r>
            <a:br>
              <a:rPr lang="en-US" sz="4800" b="1" dirty="0">
                <a:solidFill>
                  <a:srgbClr val="5F7895"/>
                </a:solidFill>
              </a:rPr>
            </a:br>
            <a:r>
              <a:rPr lang="en-US" sz="4800" b="1" dirty="0">
                <a:solidFill>
                  <a:srgbClr val="5F7895"/>
                </a:solidFill>
              </a:rPr>
              <a:t>Success Stories</a:t>
            </a:r>
          </a:p>
        </p:txBody>
      </p:sp>
    </p:spTree>
    <p:extLst>
      <p:ext uri="{BB962C8B-B14F-4D97-AF65-F5344CB8AC3E}">
        <p14:creationId xmlns:p14="http://schemas.microsoft.com/office/powerpoint/2010/main" val="4080823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9AAE46-2EA0-46B0-89A4-95602E879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/>
              <a:t>‘An astronomical rise in engagement’ </a:t>
            </a:r>
            <a:endParaRPr lang="en-AU" sz="48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67F317-161A-43C3-AE09-1A10B19662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9360" y="5113271"/>
            <a:ext cx="5961401" cy="497102"/>
          </a:xfrm>
        </p:spPr>
        <p:txBody>
          <a:bodyPr/>
          <a:lstStyle/>
          <a:p>
            <a:r>
              <a:rPr lang="en-US" sz="2800" b="1" dirty="0"/>
              <a:t>Hear her story!</a:t>
            </a:r>
            <a:endParaRPr lang="en-AU" sz="28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09B22D-3BD5-4123-B365-36D22A5CCA9D}"/>
              </a:ext>
            </a:extLst>
          </p:cNvPr>
          <p:cNvSpPr/>
          <p:nvPr/>
        </p:nvSpPr>
        <p:spPr>
          <a:xfrm>
            <a:off x="-716280" y="1411790"/>
            <a:ext cx="14051280" cy="4549959"/>
          </a:xfrm>
          <a:prstGeom prst="rect">
            <a:avLst/>
          </a:prstGeom>
          <a:solidFill>
            <a:srgbClr val="FACD6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C2E4EA"/>
              </a:solidFill>
            </a:endParaRPr>
          </a:p>
        </p:txBody>
      </p:sp>
      <p:pic>
        <p:nvPicPr>
          <p:cNvPr id="7" name="SevenSteps proved pivotal for this teacher">
            <a:hlinkClick r:id="" action="ppaction://media"/>
            <a:extLst>
              <a:ext uri="{FF2B5EF4-FFF2-40B4-BE49-F238E27FC236}">
                <a16:creationId xmlns:a16="http://schemas.microsoft.com/office/drawing/2014/main" id="{10744297-51BF-4C73-9FF2-0C1EC24CE434}"/>
              </a:ext>
            </a:extLst>
          </p:cNvPr>
          <p:cNvPicPr>
            <a:picLocks noGrp="1" noChangeAspect="1"/>
          </p:cNvPicPr>
          <p:nvPr>
            <p:ph type="media"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71096" y="1816510"/>
            <a:ext cx="6649808" cy="3740517"/>
          </a:xfrm>
        </p:spPr>
      </p:pic>
    </p:spTree>
    <p:extLst>
      <p:ext uri="{BB962C8B-B14F-4D97-AF65-F5344CB8AC3E}">
        <p14:creationId xmlns:p14="http://schemas.microsoft.com/office/powerpoint/2010/main" val="41162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D3F81-0DDE-41F2-AF47-79FA381929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64589" y="2751698"/>
            <a:ext cx="5021244" cy="2572657"/>
          </a:xfrm>
        </p:spPr>
        <p:txBody>
          <a:bodyPr/>
          <a:lstStyle/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r>
              <a:rPr lang="en-US" sz="3600" dirty="0"/>
              <a:t>Every student has the potential to become a passionate communicator who can transform lives and change the world.</a:t>
            </a:r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</p:txBody>
      </p:sp>
      <p:pic>
        <p:nvPicPr>
          <p:cNvPr id="8" name="Picture Placeholder 7" descr="A child sitting at a desk&#10;&#10;Description automatically generated with low confidence">
            <a:extLst>
              <a:ext uri="{FF2B5EF4-FFF2-40B4-BE49-F238E27FC236}">
                <a16:creationId xmlns:a16="http://schemas.microsoft.com/office/drawing/2014/main" id="{2D1A72AB-C3B2-4531-9BC9-277F42DF73C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54FB954-AF95-418E-8DDA-2F6992B84E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162" b="25755"/>
          <a:stretch/>
        </p:blipFill>
        <p:spPr>
          <a:xfrm>
            <a:off x="6698628" y="4589568"/>
            <a:ext cx="4153167" cy="92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411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9C3FC-3F6E-4C32-8C43-1B9775375B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8001" y="2547938"/>
            <a:ext cx="10192326" cy="3335337"/>
          </a:xfrm>
        </p:spPr>
        <p:txBody>
          <a:bodyPr/>
          <a:lstStyle/>
          <a:p>
            <a:r>
              <a:rPr lang="en-US" dirty="0"/>
              <a:t>Student perception of their abilities has changed. Now they all have confidence in their writing and believe they are great at writing. My lowest student … is on the twelfth chapter of his novel!</a:t>
            </a:r>
          </a:p>
          <a:p>
            <a:pPr lvl="1"/>
            <a:r>
              <a:rPr lang="en-US" dirty="0"/>
              <a:t>					– Carly, Year 7 Teacher, NSW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B25F24-E33D-4B3E-9B68-99087430E23F}"/>
              </a:ext>
            </a:extLst>
          </p:cNvPr>
          <p:cNvSpPr txBox="1"/>
          <p:nvPr/>
        </p:nvSpPr>
        <p:spPr>
          <a:xfrm>
            <a:off x="736600" y="508000"/>
            <a:ext cx="11010900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Student confidence grows</a:t>
            </a:r>
          </a:p>
        </p:txBody>
      </p:sp>
    </p:spTree>
    <p:extLst>
      <p:ext uri="{BB962C8B-B14F-4D97-AF65-F5344CB8AC3E}">
        <p14:creationId xmlns:p14="http://schemas.microsoft.com/office/powerpoint/2010/main" val="28005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3A880-2529-430E-99D2-A6AB2B240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Writing results take off</a:t>
            </a:r>
            <a:endParaRPr lang="en-AU" sz="4400" dirty="0"/>
          </a:p>
        </p:txBody>
      </p:sp>
      <p:pic>
        <p:nvPicPr>
          <p:cNvPr id="5" name="Picture Placeholder 4" descr="Chart, bar chart&#10;&#10;Description automatically generated">
            <a:extLst>
              <a:ext uri="{FF2B5EF4-FFF2-40B4-BE49-F238E27FC236}">
                <a16:creationId xmlns:a16="http://schemas.microsoft.com/office/drawing/2014/main" id="{8CA44DA9-8584-40CD-8572-752AC7C825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77"/>
          <a:stretch/>
        </p:blipFill>
        <p:spPr>
          <a:xfrm>
            <a:off x="719137" y="1438275"/>
            <a:ext cx="10753726" cy="5059363"/>
          </a:xfr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93894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children sitting around a table looking at a computer&#10;&#10;Description automatically generated">
            <a:extLst>
              <a:ext uri="{FF2B5EF4-FFF2-40B4-BE49-F238E27FC236}">
                <a16:creationId xmlns:a16="http://schemas.microsoft.com/office/drawing/2014/main" id="{A7E36B1A-136A-07C2-5DC2-3CD6219E3C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3642" y="1759077"/>
            <a:ext cx="4552950" cy="436245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C88AD7-CC0A-4643-95A1-06224FBB69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01760" y="1907585"/>
            <a:ext cx="5482365" cy="4362423"/>
          </a:xfrm>
        </p:spPr>
        <p:txBody>
          <a:bodyPr/>
          <a:lstStyle/>
          <a:p>
            <a:pPr lvl="1"/>
            <a:r>
              <a:rPr lang="en-US" sz="2800" dirty="0">
                <a:solidFill>
                  <a:srgbClr val="4E6989"/>
                </a:solidFill>
              </a:rPr>
              <a:t>Al Sadiq is a K–12 school in Sydney with a high population of EAL/D students.</a:t>
            </a:r>
          </a:p>
          <a:p>
            <a:pPr lvl="1"/>
            <a:r>
              <a:rPr lang="en-US" sz="2800" dirty="0">
                <a:solidFill>
                  <a:srgbClr val="4E6989"/>
                </a:solidFill>
              </a:rPr>
              <a:t>In 2018, less than 25% of students across Years 3–6 could compose a ‘satisfactory’ piece of writing. </a:t>
            </a:r>
          </a:p>
          <a:p>
            <a:pPr lvl="1"/>
            <a:r>
              <a:rPr lang="en-US" sz="2800" dirty="0">
                <a:solidFill>
                  <a:srgbClr val="4E6989"/>
                </a:solidFill>
              </a:rPr>
              <a:t>Their NAPLAN scores were below the national standard for writing.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D3C018-7350-4D02-9EEB-021C77DC8F11}"/>
              </a:ext>
            </a:extLst>
          </p:cNvPr>
          <p:cNvSpPr txBox="1"/>
          <p:nvPr/>
        </p:nvSpPr>
        <p:spPr>
          <a:xfrm>
            <a:off x="2193784" y="587992"/>
            <a:ext cx="4969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b="1" dirty="0">
                <a:solidFill>
                  <a:srgbClr val="4E6989"/>
                </a:solidFill>
              </a:rPr>
              <a:t>Al Sadiq College</a:t>
            </a:r>
          </a:p>
        </p:txBody>
      </p:sp>
    </p:spTree>
    <p:extLst>
      <p:ext uri="{BB962C8B-B14F-4D97-AF65-F5344CB8AC3E}">
        <p14:creationId xmlns:p14="http://schemas.microsoft.com/office/powerpoint/2010/main" val="2338330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575DC2-CD0D-C873-2E48-4CB6DBB3B5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4000" y="2795452"/>
            <a:ext cx="9684000" cy="4683081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AU" sz="2800" dirty="0">
                <a:solidFill>
                  <a:srgbClr val="4E6989"/>
                </a:solidFill>
              </a:rPr>
              <a:t>After 12 months of teaching Seven Steps, post-tests </a:t>
            </a:r>
            <a:br>
              <a:rPr lang="en-AU" sz="2800" dirty="0">
                <a:solidFill>
                  <a:srgbClr val="4E6989"/>
                </a:solidFill>
              </a:rPr>
            </a:br>
            <a:r>
              <a:rPr lang="en-AU" sz="2800" dirty="0">
                <a:solidFill>
                  <a:srgbClr val="4E6989"/>
                </a:solidFill>
              </a:rPr>
              <a:t>revealed immense improvement in: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beginnings and endings 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audience engagement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use of language features 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vocabulary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persuasive skills</a:t>
            </a:r>
          </a:p>
          <a:p>
            <a:pPr>
              <a:spcAft>
                <a:spcPts val="600"/>
              </a:spcAft>
            </a:pPr>
            <a:r>
              <a:rPr lang="en-AU" sz="2800" dirty="0">
                <a:solidFill>
                  <a:srgbClr val="4E6989"/>
                </a:solidFill>
              </a:rPr>
              <a:t>creative thinking.</a:t>
            </a:r>
          </a:p>
          <a:p>
            <a:pPr>
              <a:spcAft>
                <a:spcPts val="600"/>
              </a:spcAft>
            </a:pPr>
            <a:endParaRPr lang="en-AU" sz="2800" dirty="0">
              <a:solidFill>
                <a:srgbClr val="4E6989"/>
              </a:solidFill>
            </a:endParaRPr>
          </a:p>
          <a:p>
            <a:pPr>
              <a:spcAft>
                <a:spcPts val="600"/>
              </a:spcAft>
            </a:pPr>
            <a:endParaRPr lang="en-AU" sz="2800" dirty="0">
              <a:solidFill>
                <a:srgbClr val="4E6989"/>
              </a:solidFill>
            </a:endParaRPr>
          </a:p>
          <a:p>
            <a:pPr marL="0" indent="0">
              <a:buNone/>
            </a:pPr>
            <a:endParaRPr lang="en-AU" sz="2800" dirty="0">
              <a:solidFill>
                <a:srgbClr val="4E6989"/>
              </a:solidFill>
            </a:endParaRPr>
          </a:p>
          <a:p>
            <a:pPr marL="0" indent="0">
              <a:buNone/>
            </a:pPr>
            <a:endParaRPr lang="en-AU" sz="2800" dirty="0">
              <a:solidFill>
                <a:srgbClr val="4E6989"/>
              </a:solidFill>
            </a:endParaRP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D8D082-1359-5B80-7EFB-01E5FC330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0" y="503692"/>
            <a:ext cx="10753200" cy="963474"/>
          </a:xfrm>
        </p:spPr>
        <p:txBody>
          <a:bodyPr/>
          <a:lstStyle/>
          <a:p>
            <a:pPr algn="ctr"/>
            <a:r>
              <a:rPr lang="en-AU" sz="4400" dirty="0">
                <a:solidFill>
                  <a:srgbClr val="4E6989"/>
                </a:solidFill>
                <a:effectLst/>
              </a:rPr>
              <a:t>‘Wow, this really works!’</a:t>
            </a:r>
          </a:p>
        </p:txBody>
      </p:sp>
      <p:pic>
        <p:nvPicPr>
          <p:cNvPr id="9" name="Picture 8" descr="A cartoon of a child on a skateboard&#10;&#10;Description automatically generated">
            <a:extLst>
              <a:ext uri="{FF2B5EF4-FFF2-40B4-BE49-F238E27FC236}">
                <a16:creationId xmlns:a16="http://schemas.microsoft.com/office/drawing/2014/main" id="{DFD9E493-4759-AED9-626D-352FB3D04A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007" y="2577836"/>
            <a:ext cx="3934098" cy="352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18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A2ED5FD-76F8-4956-830B-40BBEED5CFA7}"/>
              </a:ext>
            </a:extLst>
          </p:cNvPr>
          <p:cNvSpPr/>
          <p:nvPr/>
        </p:nvSpPr>
        <p:spPr>
          <a:xfrm>
            <a:off x="457200" y="571500"/>
            <a:ext cx="11277600" cy="5715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3E9E402-EF6A-4E4E-B9EA-02C1023C62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2879" y="969088"/>
            <a:ext cx="7521971" cy="409432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B3624F-5D84-452B-ADA1-5058004C82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1792" y="1194753"/>
            <a:ext cx="2821087" cy="3509145"/>
          </a:xfrm>
        </p:spPr>
        <p:txBody>
          <a:bodyPr/>
          <a:lstStyle/>
          <a:p>
            <a:pPr marL="0" lvl="1" indent="0">
              <a:spcAft>
                <a:spcPts val="1800"/>
              </a:spcAft>
              <a:buNone/>
            </a:pPr>
            <a:r>
              <a:rPr lang="en-US" sz="2800" b="1" dirty="0">
                <a:solidFill>
                  <a:srgbClr val="4E6989"/>
                </a:solidFill>
              </a:rPr>
              <a:t>NAPLAN success</a:t>
            </a:r>
          </a:p>
          <a:p>
            <a:pPr marL="0" lvl="1" indent="0">
              <a:buNone/>
            </a:pPr>
            <a:r>
              <a:rPr lang="en-US" sz="2800" dirty="0">
                <a:solidFill>
                  <a:srgbClr val="4E6989"/>
                </a:solidFill>
              </a:rPr>
              <a:t>Two years later, students scored well above the national average in writing improvement!</a:t>
            </a:r>
            <a:endParaRPr lang="en-AU" sz="2800" dirty="0">
              <a:solidFill>
                <a:srgbClr val="4E6989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4A707A-8ABD-4421-9397-E2B273637635}"/>
              </a:ext>
            </a:extLst>
          </p:cNvPr>
          <p:cNvGrpSpPr/>
          <p:nvPr/>
        </p:nvGrpSpPr>
        <p:grpSpPr>
          <a:xfrm rot="16200000">
            <a:off x="5805592" y="6718032"/>
            <a:ext cx="6461865" cy="4253114"/>
            <a:chOff x="-298829" y="5528508"/>
            <a:chExt cx="2587841" cy="93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0DED5-BF7C-459F-A03E-3FA81C8439A3}"/>
                </a:ext>
              </a:extLst>
            </p:cNvPr>
            <p:cNvSpPr/>
            <p:nvPr/>
          </p:nvSpPr>
          <p:spPr>
            <a:xfrm>
              <a:off x="-264108" y="5663184"/>
              <a:ext cx="2519027" cy="60845"/>
            </a:xfrm>
            <a:custGeom>
              <a:avLst/>
              <a:gdLst>
                <a:gd name="connsiteX0" fmla="*/ 1121725 w 2519027"/>
                <a:gd name="connsiteY0" fmla="*/ 0 h 60845"/>
                <a:gd name="connsiteX1" fmla="*/ 773879 w 2519027"/>
                <a:gd name="connsiteY1" fmla="*/ 1393 h 60845"/>
                <a:gd name="connsiteX2" fmla="*/ 485599 w 2519027"/>
                <a:gd name="connsiteY2" fmla="*/ 4644 h 60845"/>
                <a:gd name="connsiteX3" fmla="*/ 165491 w 2519027"/>
                <a:gd name="connsiteY3" fmla="*/ 10681 h 60845"/>
                <a:gd name="connsiteX4" fmla="*/ 22260 w 2519027"/>
                <a:gd name="connsiteY4" fmla="*/ 8824 h 60845"/>
                <a:gd name="connsiteX5" fmla="*/ 5891 w 2519027"/>
                <a:gd name="connsiteY5" fmla="*/ 10681 h 60845"/>
                <a:gd name="connsiteX6" fmla="*/ 435 w 2519027"/>
                <a:gd name="connsiteY6" fmla="*/ 20898 h 60845"/>
                <a:gd name="connsiteX7" fmla="*/ 16804 w 2519027"/>
                <a:gd name="connsiteY7" fmla="*/ 45975 h 60845"/>
                <a:gd name="connsiteX8" fmla="*/ 50906 w 2519027"/>
                <a:gd name="connsiteY8" fmla="*/ 48994 h 60845"/>
                <a:gd name="connsiteX9" fmla="*/ 282803 w 2519027"/>
                <a:gd name="connsiteY9" fmla="*/ 44582 h 60845"/>
                <a:gd name="connsiteX10" fmla="*/ 534707 w 2519027"/>
                <a:gd name="connsiteY10" fmla="*/ 41331 h 60845"/>
                <a:gd name="connsiteX11" fmla="*/ 582905 w 2519027"/>
                <a:gd name="connsiteY11" fmla="*/ 41099 h 60845"/>
                <a:gd name="connsiteX12" fmla="*/ 665661 w 2519027"/>
                <a:gd name="connsiteY12" fmla="*/ 40170 h 60845"/>
                <a:gd name="connsiteX13" fmla="*/ 752508 w 2519027"/>
                <a:gd name="connsiteY13" fmla="*/ 39938 h 60845"/>
                <a:gd name="connsiteX14" fmla="*/ 894375 w 2519027"/>
                <a:gd name="connsiteY14" fmla="*/ 38081 h 60845"/>
                <a:gd name="connsiteX15" fmla="*/ 1105810 w 2519027"/>
                <a:gd name="connsiteY15" fmla="*/ 36455 h 60845"/>
                <a:gd name="connsiteX16" fmla="*/ 1167194 w 2519027"/>
                <a:gd name="connsiteY16" fmla="*/ 36920 h 60845"/>
                <a:gd name="connsiteX17" fmla="*/ 1225396 w 2519027"/>
                <a:gd name="connsiteY17" fmla="*/ 37384 h 60845"/>
                <a:gd name="connsiteX18" fmla="*/ 1451382 w 2519027"/>
                <a:gd name="connsiteY18" fmla="*/ 38545 h 60845"/>
                <a:gd name="connsiteX19" fmla="*/ 1485939 w 2519027"/>
                <a:gd name="connsiteY19" fmla="*/ 38545 h 60845"/>
                <a:gd name="connsiteX20" fmla="*/ 1515040 w 2519027"/>
                <a:gd name="connsiteY20" fmla="*/ 38545 h 60845"/>
                <a:gd name="connsiteX21" fmla="*/ 1646903 w 2519027"/>
                <a:gd name="connsiteY21" fmla="*/ 40403 h 60845"/>
                <a:gd name="connsiteX22" fmla="*/ 1666000 w 2519027"/>
                <a:gd name="connsiteY22" fmla="*/ 40403 h 60845"/>
                <a:gd name="connsiteX23" fmla="*/ 1690554 w 2519027"/>
                <a:gd name="connsiteY23" fmla="*/ 40403 h 60845"/>
                <a:gd name="connsiteX24" fmla="*/ 1829692 w 2519027"/>
                <a:gd name="connsiteY24" fmla="*/ 44118 h 60845"/>
                <a:gd name="connsiteX25" fmla="*/ 1908355 w 2519027"/>
                <a:gd name="connsiteY25" fmla="*/ 44814 h 60845"/>
                <a:gd name="connsiteX26" fmla="*/ 1983381 w 2519027"/>
                <a:gd name="connsiteY26" fmla="*/ 46440 h 60845"/>
                <a:gd name="connsiteX27" fmla="*/ 2086597 w 2519027"/>
                <a:gd name="connsiteY27" fmla="*/ 49691 h 60845"/>
                <a:gd name="connsiteX28" fmla="*/ 2133886 w 2519027"/>
                <a:gd name="connsiteY28" fmla="*/ 50387 h 60845"/>
                <a:gd name="connsiteX29" fmla="*/ 2285301 w 2519027"/>
                <a:gd name="connsiteY29" fmla="*/ 55031 h 60845"/>
                <a:gd name="connsiteX30" fmla="*/ 2328498 w 2519027"/>
                <a:gd name="connsiteY30" fmla="*/ 57818 h 60845"/>
                <a:gd name="connsiteX31" fmla="*/ 2379879 w 2519027"/>
                <a:gd name="connsiteY31" fmla="*/ 60372 h 60845"/>
                <a:gd name="connsiteX32" fmla="*/ 2434898 w 2519027"/>
                <a:gd name="connsiteY32" fmla="*/ 59211 h 60845"/>
                <a:gd name="connsiteX33" fmla="*/ 2486733 w 2519027"/>
                <a:gd name="connsiteY33" fmla="*/ 60836 h 60845"/>
                <a:gd name="connsiteX34" fmla="*/ 2515834 w 2519027"/>
                <a:gd name="connsiteY34" fmla="*/ 49226 h 60845"/>
                <a:gd name="connsiteX35" fmla="*/ 2519017 w 2519027"/>
                <a:gd name="connsiteY35" fmla="*/ 32508 h 60845"/>
                <a:gd name="connsiteX36" fmla="*/ 2480822 w 2519027"/>
                <a:gd name="connsiteY36" fmla="*/ 15093 h 60845"/>
                <a:gd name="connsiteX37" fmla="*/ 2328952 w 2519027"/>
                <a:gd name="connsiteY37" fmla="*/ 17183 h 60845"/>
                <a:gd name="connsiteX38" fmla="*/ 1977470 w 2519027"/>
                <a:gd name="connsiteY38" fmla="*/ 9752 h 60845"/>
                <a:gd name="connsiteX39" fmla="*/ 1733751 w 2519027"/>
                <a:gd name="connsiteY39" fmla="*/ 5341 h 60845"/>
                <a:gd name="connsiteX40" fmla="*/ 1389997 w 2519027"/>
                <a:gd name="connsiteY40" fmla="*/ 929 h 60845"/>
                <a:gd name="connsiteX41" fmla="*/ 1178107 w 2519027"/>
                <a:gd name="connsiteY41" fmla="*/ 0 h 60845"/>
                <a:gd name="connsiteX42" fmla="*/ 1121725 w 2519027"/>
                <a:gd name="connsiteY42" fmla="*/ 0 h 6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19027" h="60845">
                  <a:moveTo>
                    <a:pt x="1121725" y="0"/>
                  </a:moveTo>
                  <a:cubicBezTo>
                    <a:pt x="1005776" y="232"/>
                    <a:pt x="889828" y="697"/>
                    <a:pt x="773879" y="1393"/>
                  </a:cubicBezTo>
                  <a:cubicBezTo>
                    <a:pt x="677937" y="2090"/>
                    <a:pt x="581541" y="3251"/>
                    <a:pt x="485599" y="4644"/>
                  </a:cubicBezTo>
                  <a:cubicBezTo>
                    <a:pt x="378745" y="6269"/>
                    <a:pt x="272345" y="9056"/>
                    <a:pt x="165491" y="10681"/>
                  </a:cubicBezTo>
                  <a:cubicBezTo>
                    <a:pt x="117747" y="11378"/>
                    <a:pt x="69549" y="14164"/>
                    <a:pt x="22260" y="8824"/>
                  </a:cubicBezTo>
                  <a:cubicBezTo>
                    <a:pt x="17713" y="8359"/>
                    <a:pt x="12257" y="9985"/>
                    <a:pt x="5891" y="10681"/>
                  </a:cubicBezTo>
                  <a:cubicBezTo>
                    <a:pt x="4072" y="14164"/>
                    <a:pt x="1344" y="17415"/>
                    <a:pt x="435" y="20898"/>
                  </a:cubicBezTo>
                  <a:cubicBezTo>
                    <a:pt x="-1839" y="30650"/>
                    <a:pt x="4982" y="39009"/>
                    <a:pt x="16804" y="45975"/>
                  </a:cubicBezTo>
                  <a:cubicBezTo>
                    <a:pt x="25898" y="51316"/>
                    <a:pt x="39084" y="49226"/>
                    <a:pt x="50906" y="48994"/>
                  </a:cubicBezTo>
                  <a:cubicBezTo>
                    <a:pt x="128205" y="47601"/>
                    <a:pt x="205504" y="45975"/>
                    <a:pt x="282803" y="44582"/>
                  </a:cubicBezTo>
                  <a:cubicBezTo>
                    <a:pt x="366923" y="43189"/>
                    <a:pt x="450587" y="42260"/>
                    <a:pt x="534707" y="41331"/>
                  </a:cubicBezTo>
                  <a:cubicBezTo>
                    <a:pt x="550621" y="41099"/>
                    <a:pt x="566991" y="41099"/>
                    <a:pt x="582905" y="41099"/>
                  </a:cubicBezTo>
                  <a:cubicBezTo>
                    <a:pt x="610642" y="41099"/>
                    <a:pt x="638379" y="41099"/>
                    <a:pt x="665661" y="40170"/>
                  </a:cubicBezTo>
                  <a:cubicBezTo>
                    <a:pt x="694307" y="39242"/>
                    <a:pt x="723407" y="39706"/>
                    <a:pt x="752508" y="39938"/>
                  </a:cubicBezTo>
                  <a:cubicBezTo>
                    <a:pt x="758874" y="39938"/>
                    <a:pt x="853452" y="38545"/>
                    <a:pt x="894375" y="38081"/>
                  </a:cubicBezTo>
                  <a:cubicBezTo>
                    <a:pt x="964853" y="37384"/>
                    <a:pt x="1035332" y="37616"/>
                    <a:pt x="1105810" y="36455"/>
                  </a:cubicBezTo>
                  <a:cubicBezTo>
                    <a:pt x="1126272" y="35991"/>
                    <a:pt x="1146733" y="36455"/>
                    <a:pt x="1167194" y="36920"/>
                  </a:cubicBezTo>
                  <a:cubicBezTo>
                    <a:pt x="1186747" y="37384"/>
                    <a:pt x="1205844" y="37616"/>
                    <a:pt x="1225396" y="37384"/>
                  </a:cubicBezTo>
                  <a:cubicBezTo>
                    <a:pt x="1300421" y="36455"/>
                    <a:pt x="1375902" y="37152"/>
                    <a:pt x="1451382" y="38545"/>
                  </a:cubicBezTo>
                  <a:cubicBezTo>
                    <a:pt x="1462749" y="38777"/>
                    <a:pt x="1474572" y="38777"/>
                    <a:pt x="1485939" y="38545"/>
                  </a:cubicBezTo>
                  <a:cubicBezTo>
                    <a:pt x="1495488" y="38545"/>
                    <a:pt x="1505036" y="38313"/>
                    <a:pt x="1515040" y="38545"/>
                  </a:cubicBezTo>
                  <a:cubicBezTo>
                    <a:pt x="1559146" y="39009"/>
                    <a:pt x="1602797" y="39706"/>
                    <a:pt x="1646903" y="40403"/>
                  </a:cubicBezTo>
                  <a:cubicBezTo>
                    <a:pt x="1653269" y="40403"/>
                    <a:pt x="1659634" y="40403"/>
                    <a:pt x="1666000" y="40403"/>
                  </a:cubicBezTo>
                  <a:cubicBezTo>
                    <a:pt x="1674185" y="40403"/>
                    <a:pt x="1682369" y="40170"/>
                    <a:pt x="1690554" y="40403"/>
                  </a:cubicBezTo>
                  <a:cubicBezTo>
                    <a:pt x="1736933" y="41564"/>
                    <a:pt x="1783313" y="42957"/>
                    <a:pt x="1829692" y="44118"/>
                  </a:cubicBezTo>
                  <a:cubicBezTo>
                    <a:pt x="1856065" y="44582"/>
                    <a:pt x="1881983" y="44582"/>
                    <a:pt x="1908355" y="44814"/>
                  </a:cubicBezTo>
                  <a:cubicBezTo>
                    <a:pt x="1933364" y="45047"/>
                    <a:pt x="1958372" y="45047"/>
                    <a:pt x="1983381" y="46440"/>
                  </a:cubicBezTo>
                  <a:cubicBezTo>
                    <a:pt x="2017938" y="48065"/>
                    <a:pt x="2052040" y="51316"/>
                    <a:pt x="2086597" y="49691"/>
                  </a:cubicBezTo>
                  <a:cubicBezTo>
                    <a:pt x="2102057" y="48994"/>
                    <a:pt x="2117972" y="49226"/>
                    <a:pt x="2133886" y="50387"/>
                  </a:cubicBezTo>
                  <a:cubicBezTo>
                    <a:pt x="2183903" y="53638"/>
                    <a:pt x="2234375" y="55960"/>
                    <a:pt x="2285301" y="55031"/>
                  </a:cubicBezTo>
                  <a:cubicBezTo>
                    <a:pt x="2299852" y="54799"/>
                    <a:pt x="2314402" y="56889"/>
                    <a:pt x="2328498" y="57818"/>
                  </a:cubicBezTo>
                  <a:cubicBezTo>
                    <a:pt x="2345776" y="58979"/>
                    <a:pt x="2363510" y="61997"/>
                    <a:pt x="2379879" y="60372"/>
                  </a:cubicBezTo>
                  <a:cubicBezTo>
                    <a:pt x="2398522" y="58514"/>
                    <a:pt x="2416710" y="58282"/>
                    <a:pt x="2434898" y="59211"/>
                  </a:cubicBezTo>
                  <a:cubicBezTo>
                    <a:pt x="2452176" y="59907"/>
                    <a:pt x="2469455" y="60604"/>
                    <a:pt x="2486733" y="60836"/>
                  </a:cubicBezTo>
                  <a:cubicBezTo>
                    <a:pt x="2502648" y="61068"/>
                    <a:pt x="2512651" y="57121"/>
                    <a:pt x="2515834" y="49226"/>
                  </a:cubicBezTo>
                  <a:cubicBezTo>
                    <a:pt x="2518108" y="43653"/>
                    <a:pt x="2518562" y="38081"/>
                    <a:pt x="2519017" y="32508"/>
                  </a:cubicBezTo>
                  <a:cubicBezTo>
                    <a:pt x="2519472" y="19969"/>
                    <a:pt x="2504921" y="13003"/>
                    <a:pt x="2480822" y="15093"/>
                  </a:cubicBezTo>
                  <a:cubicBezTo>
                    <a:pt x="2430351" y="19737"/>
                    <a:pt x="2379424" y="17879"/>
                    <a:pt x="2328952" y="17183"/>
                  </a:cubicBezTo>
                  <a:cubicBezTo>
                    <a:pt x="2211640" y="15325"/>
                    <a:pt x="2094782" y="12074"/>
                    <a:pt x="1977470" y="9752"/>
                  </a:cubicBezTo>
                  <a:cubicBezTo>
                    <a:pt x="1896078" y="8127"/>
                    <a:pt x="1815142" y="6502"/>
                    <a:pt x="1733751" y="5341"/>
                  </a:cubicBezTo>
                  <a:cubicBezTo>
                    <a:pt x="1619166" y="3715"/>
                    <a:pt x="1504582" y="2090"/>
                    <a:pt x="1389997" y="929"/>
                  </a:cubicBezTo>
                  <a:cubicBezTo>
                    <a:pt x="1319519" y="232"/>
                    <a:pt x="1248586" y="0"/>
                    <a:pt x="1178107" y="0"/>
                  </a:cubicBezTo>
                  <a:cubicBezTo>
                    <a:pt x="1159010" y="0"/>
                    <a:pt x="1140367" y="0"/>
                    <a:pt x="1121725" y="0"/>
                  </a:cubicBezTo>
                </a:path>
              </a:pathLst>
            </a:custGeom>
            <a:solidFill>
              <a:srgbClr val="F9CD6F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E94985A-E264-4351-8D24-140ACCAA3729}"/>
                </a:ext>
              </a:extLst>
            </p:cNvPr>
            <p:cNvSpPr/>
            <p:nvPr/>
          </p:nvSpPr>
          <p:spPr>
            <a:xfrm>
              <a:off x="-244068" y="6400416"/>
              <a:ext cx="2514909" cy="66092"/>
            </a:xfrm>
            <a:custGeom>
              <a:avLst/>
              <a:gdLst>
                <a:gd name="connsiteX0" fmla="*/ 2188417 w 2514909"/>
                <a:gd name="connsiteY0" fmla="*/ 1625 h 66092"/>
                <a:gd name="connsiteX1" fmla="*/ 2132489 w 2514909"/>
                <a:gd name="connsiteY1" fmla="*/ 1625 h 66092"/>
                <a:gd name="connsiteX2" fmla="*/ 2042003 w 2514909"/>
                <a:gd name="connsiteY2" fmla="*/ 2090 h 66092"/>
                <a:gd name="connsiteX3" fmla="*/ 1520917 w 2514909"/>
                <a:gd name="connsiteY3" fmla="*/ 12771 h 66092"/>
                <a:gd name="connsiteX4" fmla="*/ 1271287 w 2514909"/>
                <a:gd name="connsiteY4" fmla="*/ 16951 h 66092"/>
                <a:gd name="connsiteX5" fmla="*/ 1128966 w 2514909"/>
                <a:gd name="connsiteY5" fmla="*/ 17879 h 66092"/>
                <a:gd name="connsiteX6" fmla="*/ 956635 w 2514909"/>
                <a:gd name="connsiteY6" fmla="*/ 20434 h 66092"/>
                <a:gd name="connsiteX7" fmla="*/ 672447 w 2514909"/>
                <a:gd name="connsiteY7" fmla="*/ 21595 h 66092"/>
                <a:gd name="connsiteX8" fmla="*/ 630160 w 2514909"/>
                <a:gd name="connsiteY8" fmla="*/ 20434 h 66092"/>
                <a:gd name="connsiteX9" fmla="*/ 557863 w 2514909"/>
                <a:gd name="connsiteY9" fmla="*/ 17647 h 66092"/>
                <a:gd name="connsiteX10" fmla="*/ 489203 w 2514909"/>
                <a:gd name="connsiteY10" fmla="*/ 18112 h 66092"/>
                <a:gd name="connsiteX11" fmla="*/ 387351 w 2514909"/>
                <a:gd name="connsiteY11" fmla="*/ 17879 h 66092"/>
                <a:gd name="connsiteX12" fmla="*/ 368708 w 2514909"/>
                <a:gd name="connsiteY12" fmla="*/ 18344 h 66092"/>
                <a:gd name="connsiteX13" fmla="*/ 349156 w 2514909"/>
                <a:gd name="connsiteY13" fmla="*/ 18808 h 66092"/>
                <a:gd name="connsiteX14" fmla="*/ 220931 w 2514909"/>
                <a:gd name="connsiteY14" fmla="*/ 16022 h 66092"/>
                <a:gd name="connsiteX15" fmla="*/ 205016 w 2514909"/>
                <a:gd name="connsiteY15" fmla="*/ 16486 h 66092"/>
                <a:gd name="connsiteX16" fmla="*/ 186828 w 2514909"/>
                <a:gd name="connsiteY16" fmla="*/ 16951 h 66092"/>
                <a:gd name="connsiteX17" fmla="*/ 15406 w 2514909"/>
                <a:gd name="connsiteY17" fmla="*/ 13468 h 66092"/>
                <a:gd name="connsiteX18" fmla="*/ 1311 w 2514909"/>
                <a:gd name="connsiteY18" fmla="*/ 43189 h 66092"/>
                <a:gd name="connsiteX19" fmla="*/ 42688 w 2514909"/>
                <a:gd name="connsiteY19" fmla="*/ 65712 h 66092"/>
                <a:gd name="connsiteX20" fmla="*/ 63150 w 2514909"/>
                <a:gd name="connsiteY20" fmla="*/ 64784 h 66092"/>
                <a:gd name="connsiteX21" fmla="*/ 117714 w 2514909"/>
                <a:gd name="connsiteY21" fmla="*/ 60836 h 66092"/>
                <a:gd name="connsiteX22" fmla="*/ 264127 w 2514909"/>
                <a:gd name="connsiteY22" fmla="*/ 61765 h 66092"/>
                <a:gd name="connsiteX23" fmla="*/ 828864 w 2514909"/>
                <a:gd name="connsiteY23" fmla="*/ 63623 h 66092"/>
                <a:gd name="connsiteX24" fmla="*/ 1229455 w 2514909"/>
                <a:gd name="connsiteY24" fmla="*/ 61765 h 66092"/>
                <a:gd name="connsiteX25" fmla="*/ 1776459 w 2514909"/>
                <a:gd name="connsiteY25" fmla="*/ 51780 h 66092"/>
                <a:gd name="connsiteX26" fmla="*/ 2168410 w 2514909"/>
                <a:gd name="connsiteY26" fmla="*/ 44118 h 66092"/>
                <a:gd name="connsiteX27" fmla="*/ 2358020 w 2514909"/>
                <a:gd name="connsiteY27" fmla="*/ 43189 h 66092"/>
                <a:gd name="connsiteX28" fmla="*/ 2490792 w 2514909"/>
                <a:gd name="connsiteY28" fmla="*/ 48762 h 66092"/>
                <a:gd name="connsiteX29" fmla="*/ 2514891 w 2514909"/>
                <a:gd name="connsiteY29" fmla="*/ 38313 h 66092"/>
                <a:gd name="connsiteX30" fmla="*/ 2462146 w 2514909"/>
                <a:gd name="connsiteY30" fmla="*/ 7663 h 66092"/>
                <a:gd name="connsiteX31" fmla="*/ 2312550 w 2514909"/>
                <a:gd name="connsiteY31" fmla="*/ 0 h 66092"/>
                <a:gd name="connsiteX32" fmla="*/ 2311641 w 2514909"/>
                <a:gd name="connsiteY32" fmla="*/ 0 h 66092"/>
                <a:gd name="connsiteX33" fmla="*/ 2188417 w 2514909"/>
                <a:gd name="connsiteY33" fmla="*/ 1625 h 6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14909" h="66092">
                  <a:moveTo>
                    <a:pt x="2188417" y="1625"/>
                  </a:moveTo>
                  <a:cubicBezTo>
                    <a:pt x="2169774" y="1625"/>
                    <a:pt x="2151131" y="1625"/>
                    <a:pt x="2132489" y="1625"/>
                  </a:cubicBezTo>
                  <a:cubicBezTo>
                    <a:pt x="2102479" y="1625"/>
                    <a:pt x="2072014" y="1393"/>
                    <a:pt x="2042003" y="2090"/>
                  </a:cubicBezTo>
                  <a:cubicBezTo>
                    <a:pt x="1868308" y="5341"/>
                    <a:pt x="1694613" y="9288"/>
                    <a:pt x="1520917" y="12771"/>
                  </a:cubicBezTo>
                  <a:cubicBezTo>
                    <a:pt x="1437707" y="14396"/>
                    <a:pt x="1354497" y="15790"/>
                    <a:pt x="1271287" y="16951"/>
                  </a:cubicBezTo>
                  <a:cubicBezTo>
                    <a:pt x="1223998" y="17647"/>
                    <a:pt x="1176255" y="17183"/>
                    <a:pt x="1128966" y="17879"/>
                  </a:cubicBezTo>
                  <a:cubicBezTo>
                    <a:pt x="1071674" y="18576"/>
                    <a:pt x="1014382" y="20201"/>
                    <a:pt x="956635" y="20434"/>
                  </a:cubicBezTo>
                  <a:cubicBezTo>
                    <a:pt x="862057" y="21130"/>
                    <a:pt x="767025" y="21362"/>
                    <a:pt x="672447" y="21595"/>
                  </a:cubicBezTo>
                  <a:cubicBezTo>
                    <a:pt x="658352" y="21595"/>
                    <a:pt x="644256" y="21130"/>
                    <a:pt x="630160" y="20434"/>
                  </a:cubicBezTo>
                  <a:cubicBezTo>
                    <a:pt x="606061" y="19505"/>
                    <a:pt x="581962" y="17879"/>
                    <a:pt x="557863" y="17647"/>
                  </a:cubicBezTo>
                  <a:cubicBezTo>
                    <a:pt x="535128" y="17415"/>
                    <a:pt x="511938" y="17647"/>
                    <a:pt x="489203" y="18112"/>
                  </a:cubicBezTo>
                  <a:cubicBezTo>
                    <a:pt x="455101" y="18576"/>
                    <a:pt x="420998" y="19040"/>
                    <a:pt x="387351" y="17879"/>
                  </a:cubicBezTo>
                  <a:cubicBezTo>
                    <a:pt x="381440" y="17647"/>
                    <a:pt x="375074" y="18112"/>
                    <a:pt x="368708" y="18344"/>
                  </a:cubicBezTo>
                  <a:cubicBezTo>
                    <a:pt x="362342" y="18808"/>
                    <a:pt x="355522" y="19040"/>
                    <a:pt x="349156" y="18808"/>
                  </a:cubicBezTo>
                  <a:cubicBezTo>
                    <a:pt x="306414" y="16718"/>
                    <a:pt x="263672" y="16022"/>
                    <a:pt x="220931" y="16022"/>
                  </a:cubicBezTo>
                  <a:cubicBezTo>
                    <a:pt x="215474" y="16022"/>
                    <a:pt x="210472" y="16254"/>
                    <a:pt x="205016" y="16486"/>
                  </a:cubicBezTo>
                  <a:cubicBezTo>
                    <a:pt x="199105" y="16718"/>
                    <a:pt x="192739" y="17183"/>
                    <a:pt x="186828" y="16951"/>
                  </a:cubicBezTo>
                  <a:cubicBezTo>
                    <a:pt x="129536" y="16022"/>
                    <a:pt x="72698" y="14629"/>
                    <a:pt x="15406" y="13468"/>
                  </a:cubicBezTo>
                  <a:cubicBezTo>
                    <a:pt x="-2327" y="22291"/>
                    <a:pt x="-963" y="32740"/>
                    <a:pt x="1311" y="43189"/>
                  </a:cubicBezTo>
                  <a:cubicBezTo>
                    <a:pt x="4493" y="58282"/>
                    <a:pt x="12678" y="62694"/>
                    <a:pt x="42688" y="65712"/>
                  </a:cubicBezTo>
                  <a:cubicBezTo>
                    <a:pt x="49054" y="66409"/>
                    <a:pt x="57693" y="66177"/>
                    <a:pt x="63150" y="64784"/>
                  </a:cubicBezTo>
                  <a:cubicBezTo>
                    <a:pt x="80428" y="59907"/>
                    <a:pt x="99071" y="60836"/>
                    <a:pt x="117714" y="60836"/>
                  </a:cubicBezTo>
                  <a:cubicBezTo>
                    <a:pt x="166367" y="61068"/>
                    <a:pt x="215474" y="61533"/>
                    <a:pt x="264127" y="61765"/>
                  </a:cubicBezTo>
                  <a:cubicBezTo>
                    <a:pt x="452373" y="62462"/>
                    <a:pt x="640618" y="63390"/>
                    <a:pt x="828864" y="63623"/>
                  </a:cubicBezTo>
                  <a:cubicBezTo>
                    <a:pt x="962546" y="63623"/>
                    <a:pt x="1096228" y="63623"/>
                    <a:pt x="1229455" y="61765"/>
                  </a:cubicBezTo>
                  <a:cubicBezTo>
                    <a:pt x="1411789" y="59211"/>
                    <a:pt x="1594124" y="55263"/>
                    <a:pt x="1776459" y="51780"/>
                  </a:cubicBezTo>
                  <a:cubicBezTo>
                    <a:pt x="1906958" y="49226"/>
                    <a:pt x="2037911" y="46440"/>
                    <a:pt x="2168410" y="44118"/>
                  </a:cubicBezTo>
                  <a:cubicBezTo>
                    <a:pt x="2231613" y="42957"/>
                    <a:pt x="2294817" y="42492"/>
                    <a:pt x="2358020" y="43189"/>
                  </a:cubicBezTo>
                  <a:cubicBezTo>
                    <a:pt x="2402580" y="43653"/>
                    <a:pt x="2446686" y="46672"/>
                    <a:pt x="2490792" y="48762"/>
                  </a:cubicBezTo>
                  <a:cubicBezTo>
                    <a:pt x="2507161" y="49458"/>
                    <a:pt x="2515346" y="46208"/>
                    <a:pt x="2514891" y="38313"/>
                  </a:cubicBezTo>
                  <a:cubicBezTo>
                    <a:pt x="2513982" y="20666"/>
                    <a:pt x="2498067" y="11610"/>
                    <a:pt x="2462146" y="7663"/>
                  </a:cubicBezTo>
                  <a:cubicBezTo>
                    <a:pt x="2413039" y="2554"/>
                    <a:pt x="2363022" y="232"/>
                    <a:pt x="2312550" y="0"/>
                  </a:cubicBezTo>
                  <a:lnTo>
                    <a:pt x="2311641" y="0"/>
                  </a:lnTo>
                  <a:cubicBezTo>
                    <a:pt x="2271172" y="232"/>
                    <a:pt x="2229795" y="1393"/>
                    <a:pt x="2188417" y="1625"/>
                  </a:cubicBezTo>
                </a:path>
              </a:pathLst>
            </a:custGeom>
            <a:solidFill>
              <a:srgbClr val="7D6284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6714A60-60A8-4ED5-905B-E2FAA4E644FA}"/>
                </a:ext>
              </a:extLst>
            </p:cNvPr>
            <p:cNvSpPr/>
            <p:nvPr/>
          </p:nvSpPr>
          <p:spPr>
            <a:xfrm>
              <a:off x="-298829" y="5964578"/>
              <a:ext cx="2571057" cy="69669"/>
            </a:xfrm>
            <a:custGeom>
              <a:avLst/>
              <a:gdLst>
                <a:gd name="connsiteX0" fmla="*/ 790867 w 2571057"/>
                <a:gd name="connsiteY0" fmla="*/ 0 h 69669"/>
                <a:gd name="connsiteX1" fmla="*/ 496676 w 2571057"/>
                <a:gd name="connsiteY1" fmla="*/ 1625 h 69669"/>
                <a:gd name="connsiteX2" fmla="*/ 169747 w 2571057"/>
                <a:gd name="connsiteY2" fmla="*/ 5805 h 69669"/>
                <a:gd name="connsiteX3" fmla="*/ 23334 w 2571057"/>
                <a:gd name="connsiteY3" fmla="*/ 3251 h 69669"/>
                <a:gd name="connsiteX4" fmla="*/ 6510 w 2571057"/>
                <a:gd name="connsiteY4" fmla="*/ 5108 h 69669"/>
                <a:gd name="connsiteX5" fmla="*/ 599 w 2571057"/>
                <a:gd name="connsiteY5" fmla="*/ 15093 h 69669"/>
                <a:gd name="connsiteX6" fmla="*/ 16513 w 2571057"/>
                <a:gd name="connsiteY6" fmla="*/ 40403 h 69669"/>
                <a:gd name="connsiteX7" fmla="*/ 51525 w 2571057"/>
                <a:gd name="connsiteY7" fmla="*/ 43653 h 69669"/>
                <a:gd name="connsiteX8" fmla="*/ 288424 w 2571057"/>
                <a:gd name="connsiteY8" fmla="*/ 40635 h 69669"/>
                <a:gd name="connsiteX9" fmla="*/ 545784 w 2571057"/>
                <a:gd name="connsiteY9" fmla="*/ 38777 h 69669"/>
                <a:gd name="connsiteX10" fmla="*/ 595346 w 2571057"/>
                <a:gd name="connsiteY10" fmla="*/ 39009 h 69669"/>
                <a:gd name="connsiteX11" fmla="*/ 679920 w 2571057"/>
                <a:gd name="connsiteY11" fmla="*/ 38545 h 69669"/>
                <a:gd name="connsiteX12" fmla="*/ 768587 w 2571057"/>
                <a:gd name="connsiteY12" fmla="*/ 38777 h 69669"/>
                <a:gd name="connsiteX13" fmla="*/ 913181 w 2571057"/>
                <a:gd name="connsiteY13" fmla="*/ 37848 h 69669"/>
                <a:gd name="connsiteX14" fmla="*/ 999119 w 2571057"/>
                <a:gd name="connsiteY14" fmla="*/ 37848 h 69669"/>
                <a:gd name="connsiteX15" fmla="*/ 1129164 w 2571057"/>
                <a:gd name="connsiteY15" fmla="*/ 37384 h 69669"/>
                <a:gd name="connsiteX16" fmla="*/ 1191912 w 2571057"/>
                <a:gd name="connsiteY16" fmla="*/ 38313 h 69669"/>
                <a:gd name="connsiteX17" fmla="*/ 1251023 w 2571057"/>
                <a:gd name="connsiteY17" fmla="*/ 39242 h 69669"/>
                <a:gd name="connsiteX18" fmla="*/ 1481556 w 2571057"/>
                <a:gd name="connsiteY18" fmla="*/ 41796 h 69669"/>
                <a:gd name="connsiteX19" fmla="*/ 1517023 w 2571057"/>
                <a:gd name="connsiteY19" fmla="*/ 42028 h 69669"/>
                <a:gd name="connsiteX20" fmla="*/ 1546578 w 2571057"/>
                <a:gd name="connsiteY20" fmla="*/ 42028 h 69669"/>
                <a:gd name="connsiteX21" fmla="*/ 1681169 w 2571057"/>
                <a:gd name="connsiteY21" fmla="*/ 44582 h 69669"/>
                <a:gd name="connsiteX22" fmla="*/ 1700721 w 2571057"/>
                <a:gd name="connsiteY22" fmla="*/ 44582 h 69669"/>
                <a:gd name="connsiteX23" fmla="*/ 1725730 w 2571057"/>
                <a:gd name="connsiteY23" fmla="*/ 44814 h 69669"/>
                <a:gd name="connsiteX24" fmla="*/ 1867596 w 2571057"/>
                <a:gd name="connsiteY24" fmla="*/ 49226 h 69669"/>
                <a:gd name="connsiteX25" fmla="*/ 1947623 w 2571057"/>
                <a:gd name="connsiteY25" fmla="*/ 50387 h 69669"/>
                <a:gd name="connsiteX26" fmla="*/ 2024013 w 2571057"/>
                <a:gd name="connsiteY26" fmla="*/ 52477 h 69669"/>
                <a:gd name="connsiteX27" fmla="*/ 2129503 w 2571057"/>
                <a:gd name="connsiteY27" fmla="*/ 56424 h 69669"/>
                <a:gd name="connsiteX28" fmla="*/ 2177702 w 2571057"/>
                <a:gd name="connsiteY28" fmla="*/ 57353 h 69669"/>
                <a:gd name="connsiteX29" fmla="*/ 2331845 w 2571057"/>
                <a:gd name="connsiteY29" fmla="*/ 62926 h 69669"/>
                <a:gd name="connsiteX30" fmla="*/ 2375951 w 2571057"/>
                <a:gd name="connsiteY30" fmla="*/ 65945 h 69669"/>
                <a:gd name="connsiteX31" fmla="*/ 2428241 w 2571057"/>
                <a:gd name="connsiteY31" fmla="*/ 68731 h 69669"/>
                <a:gd name="connsiteX32" fmla="*/ 2484624 w 2571057"/>
                <a:gd name="connsiteY32" fmla="*/ 67802 h 69669"/>
                <a:gd name="connsiteX33" fmla="*/ 2537369 w 2571057"/>
                <a:gd name="connsiteY33" fmla="*/ 69660 h 69669"/>
                <a:gd name="connsiteX34" fmla="*/ 2567379 w 2571057"/>
                <a:gd name="connsiteY34" fmla="*/ 58282 h 69669"/>
                <a:gd name="connsiteX35" fmla="*/ 2571017 w 2571057"/>
                <a:gd name="connsiteY35" fmla="*/ 41564 h 69669"/>
                <a:gd name="connsiteX36" fmla="*/ 2532367 w 2571057"/>
                <a:gd name="connsiteY36" fmla="*/ 23917 h 69669"/>
                <a:gd name="connsiteX37" fmla="*/ 2377315 w 2571057"/>
                <a:gd name="connsiteY37" fmla="*/ 25078 h 69669"/>
                <a:gd name="connsiteX38" fmla="*/ 2018557 w 2571057"/>
                <a:gd name="connsiteY38" fmla="*/ 15325 h 69669"/>
                <a:gd name="connsiteX39" fmla="*/ 1769836 w 2571057"/>
                <a:gd name="connsiteY39" fmla="*/ 9520 h 69669"/>
                <a:gd name="connsiteX40" fmla="*/ 1419262 w 2571057"/>
                <a:gd name="connsiteY40" fmla="*/ 3019 h 69669"/>
                <a:gd name="connsiteX41" fmla="*/ 1145987 w 2571057"/>
                <a:gd name="connsiteY41" fmla="*/ 697 h 69669"/>
                <a:gd name="connsiteX42" fmla="*/ 853161 w 2571057"/>
                <a:gd name="connsiteY42" fmla="*/ 0 h 69669"/>
                <a:gd name="connsiteX43" fmla="*/ 790867 w 2571057"/>
                <a:gd name="connsiteY43" fmla="*/ 0 h 6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571057" h="69669">
                  <a:moveTo>
                    <a:pt x="790867" y="0"/>
                  </a:moveTo>
                  <a:cubicBezTo>
                    <a:pt x="692652" y="232"/>
                    <a:pt x="594891" y="697"/>
                    <a:pt x="496676" y="1625"/>
                  </a:cubicBezTo>
                  <a:cubicBezTo>
                    <a:pt x="387548" y="2786"/>
                    <a:pt x="278875" y="4644"/>
                    <a:pt x="169747" y="5805"/>
                  </a:cubicBezTo>
                  <a:cubicBezTo>
                    <a:pt x="121094" y="6269"/>
                    <a:pt x="71986" y="8591"/>
                    <a:pt x="23334" y="3251"/>
                  </a:cubicBezTo>
                  <a:cubicBezTo>
                    <a:pt x="18787" y="2786"/>
                    <a:pt x="12875" y="4180"/>
                    <a:pt x="6510" y="5108"/>
                  </a:cubicBezTo>
                  <a:cubicBezTo>
                    <a:pt x="4236" y="8591"/>
                    <a:pt x="1508" y="11842"/>
                    <a:pt x="599" y="15093"/>
                  </a:cubicBezTo>
                  <a:cubicBezTo>
                    <a:pt x="-2130" y="24845"/>
                    <a:pt x="4691" y="33204"/>
                    <a:pt x="16513" y="40403"/>
                  </a:cubicBezTo>
                  <a:cubicBezTo>
                    <a:pt x="25607" y="45743"/>
                    <a:pt x="39248" y="43653"/>
                    <a:pt x="51525" y="43653"/>
                  </a:cubicBezTo>
                  <a:cubicBezTo>
                    <a:pt x="130643" y="42725"/>
                    <a:pt x="209306" y="41564"/>
                    <a:pt x="288424" y="40635"/>
                  </a:cubicBezTo>
                  <a:cubicBezTo>
                    <a:pt x="373907" y="39706"/>
                    <a:pt x="459845" y="39242"/>
                    <a:pt x="545784" y="38777"/>
                  </a:cubicBezTo>
                  <a:cubicBezTo>
                    <a:pt x="562153" y="38777"/>
                    <a:pt x="578977" y="38777"/>
                    <a:pt x="595346" y="39009"/>
                  </a:cubicBezTo>
                  <a:cubicBezTo>
                    <a:pt x="623537" y="39242"/>
                    <a:pt x="651729" y="39474"/>
                    <a:pt x="679920" y="38545"/>
                  </a:cubicBezTo>
                  <a:cubicBezTo>
                    <a:pt x="709476" y="37616"/>
                    <a:pt x="739031" y="38545"/>
                    <a:pt x="768587" y="38777"/>
                  </a:cubicBezTo>
                  <a:cubicBezTo>
                    <a:pt x="775407" y="38777"/>
                    <a:pt x="871804" y="38081"/>
                    <a:pt x="913181" y="37848"/>
                  </a:cubicBezTo>
                  <a:cubicBezTo>
                    <a:pt x="941827" y="37616"/>
                    <a:pt x="970473" y="37848"/>
                    <a:pt x="999119" y="37848"/>
                  </a:cubicBezTo>
                  <a:cubicBezTo>
                    <a:pt x="1042316" y="37848"/>
                    <a:pt x="1085512" y="38081"/>
                    <a:pt x="1129164" y="37384"/>
                  </a:cubicBezTo>
                  <a:cubicBezTo>
                    <a:pt x="1150080" y="37152"/>
                    <a:pt x="1170996" y="37616"/>
                    <a:pt x="1191912" y="38313"/>
                  </a:cubicBezTo>
                  <a:cubicBezTo>
                    <a:pt x="1211464" y="38777"/>
                    <a:pt x="1231471" y="39242"/>
                    <a:pt x="1251023" y="39242"/>
                  </a:cubicBezTo>
                  <a:cubicBezTo>
                    <a:pt x="1327867" y="38777"/>
                    <a:pt x="1404712" y="39938"/>
                    <a:pt x="1481556" y="41796"/>
                  </a:cubicBezTo>
                  <a:cubicBezTo>
                    <a:pt x="1493378" y="42028"/>
                    <a:pt x="1505200" y="42028"/>
                    <a:pt x="1517023" y="42028"/>
                  </a:cubicBezTo>
                  <a:cubicBezTo>
                    <a:pt x="1527026" y="42028"/>
                    <a:pt x="1536575" y="42028"/>
                    <a:pt x="1546578" y="42028"/>
                  </a:cubicBezTo>
                  <a:cubicBezTo>
                    <a:pt x="1591593" y="42725"/>
                    <a:pt x="1636154" y="43886"/>
                    <a:pt x="1681169" y="44582"/>
                  </a:cubicBezTo>
                  <a:cubicBezTo>
                    <a:pt x="1687535" y="44814"/>
                    <a:pt x="1694356" y="44582"/>
                    <a:pt x="1700721" y="44582"/>
                  </a:cubicBezTo>
                  <a:cubicBezTo>
                    <a:pt x="1708906" y="44582"/>
                    <a:pt x="1717545" y="44582"/>
                    <a:pt x="1725730" y="44814"/>
                  </a:cubicBezTo>
                  <a:cubicBezTo>
                    <a:pt x="1773019" y="46208"/>
                    <a:pt x="1820307" y="48065"/>
                    <a:pt x="1867596" y="49226"/>
                  </a:cubicBezTo>
                  <a:cubicBezTo>
                    <a:pt x="1894423" y="49923"/>
                    <a:pt x="1921251" y="49923"/>
                    <a:pt x="1947623" y="50387"/>
                  </a:cubicBezTo>
                  <a:cubicBezTo>
                    <a:pt x="1973087" y="50852"/>
                    <a:pt x="1999004" y="51084"/>
                    <a:pt x="2024013" y="52477"/>
                  </a:cubicBezTo>
                  <a:cubicBezTo>
                    <a:pt x="2059025" y="54335"/>
                    <a:pt x="2093582" y="57818"/>
                    <a:pt x="2129503" y="56424"/>
                  </a:cubicBezTo>
                  <a:cubicBezTo>
                    <a:pt x="2145418" y="55728"/>
                    <a:pt x="2161787" y="56192"/>
                    <a:pt x="2177702" y="57353"/>
                  </a:cubicBezTo>
                  <a:cubicBezTo>
                    <a:pt x="2229083" y="60836"/>
                    <a:pt x="2280009" y="63623"/>
                    <a:pt x="2331845" y="62926"/>
                  </a:cubicBezTo>
                  <a:cubicBezTo>
                    <a:pt x="2346395" y="62694"/>
                    <a:pt x="2361400" y="64784"/>
                    <a:pt x="2375951" y="65945"/>
                  </a:cubicBezTo>
                  <a:cubicBezTo>
                    <a:pt x="2393229" y="67106"/>
                    <a:pt x="2411417" y="70356"/>
                    <a:pt x="2428241" y="68731"/>
                  </a:cubicBezTo>
                  <a:cubicBezTo>
                    <a:pt x="2447339" y="66873"/>
                    <a:pt x="2465527" y="66873"/>
                    <a:pt x="2484624" y="67802"/>
                  </a:cubicBezTo>
                  <a:cubicBezTo>
                    <a:pt x="2502357" y="68731"/>
                    <a:pt x="2519636" y="69428"/>
                    <a:pt x="2537369" y="69660"/>
                  </a:cubicBezTo>
                  <a:cubicBezTo>
                    <a:pt x="2553284" y="69892"/>
                    <a:pt x="2563742" y="66177"/>
                    <a:pt x="2567379" y="58282"/>
                  </a:cubicBezTo>
                  <a:cubicBezTo>
                    <a:pt x="2569653" y="52941"/>
                    <a:pt x="2570562" y="47136"/>
                    <a:pt x="2571017" y="41564"/>
                  </a:cubicBezTo>
                  <a:cubicBezTo>
                    <a:pt x="2571926" y="29025"/>
                    <a:pt x="2557376" y="21827"/>
                    <a:pt x="2532367" y="23917"/>
                  </a:cubicBezTo>
                  <a:cubicBezTo>
                    <a:pt x="2480532" y="28328"/>
                    <a:pt x="2429151" y="26239"/>
                    <a:pt x="2377315" y="25078"/>
                  </a:cubicBezTo>
                  <a:cubicBezTo>
                    <a:pt x="2257729" y="22523"/>
                    <a:pt x="2138143" y="18576"/>
                    <a:pt x="2018557" y="15325"/>
                  </a:cubicBezTo>
                  <a:cubicBezTo>
                    <a:pt x="1935801" y="13235"/>
                    <a:pt x="1852591" y="11146"/>
                    <a:pt x="1769836" y="9520"/>
                  </a:cubicBezTo>
                  <a:cubicBezTo>
                    <a:pt x="1652978" y="7198"/>
                    <a:pt x="1536120" y="4876"/>
                    <a:pt x="1419262" y="3019"/>
                  </a:cubicBezTo>
                  <a:cubicBezTo>
                    <a:pt x="1328322" y="1625"/>
                    <a:pt x="1236927" y="929"/>
                    <a:pt x="1145987" y="697"/>
                  </a:cubicBezTo>
                  <a:cubicBezTo>
                    <a:pt x="1048227" y="232"/>
                    <a:pt x="950467" y="0"/>
                    <a:pt x="853161" y="0"/>
                  </a:cubicBezTo>
                  <a:cubicBezTo>
                    <a:pt x="832245" y="0"/>
                    <a:pt x="811328" y="0"/>
                    <a:pt x="790867" y="0"/>
                  </a:cubicBezTo>
                </a:path>
              </a:pathLst>
            </a:custGeom>
            <a:solidFill>
              <a:srgbClr val="DF8882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11653BD-B49B-4714-89D9-F0CD2AF6279B}"/>
                </a:ext>
              </a:extLst>
            </p:cNvPr>
            <p:cNvSpPr/>
            <p:nvPr/>
          </p:nvSpPr>
          <p:spPr>
            <a:xfrm>
              <a:off x="-257961" y="6093681"/>
              <a:ext cx="2481300" cy="63156"/>
            </a:xfrm>
            <a:custGeom>
              <a:avLst/>
              <a:gdLst>
                <a:gd name="connsiteX0" fmla="*/ 3837 w 2481300"/>
                <a:gd name="connsiteY0" fmla="*/ 11842 h 63156"/>
                <a:gd name="connsiteX1" fmla="*/ 199 w 2481300"/>
                <a:gd name="connsiteY1" fmla="*/ 32740 h 63156"/>
                <a:gd name="connsiteX2" fmla="*/ 29754 w 2481300"/>
                <a:gd name="connsiteY2" fmla="*/ 47601 h 63156"/>
                <a:gd name="connsiteX3" fmla="*/ 54308 w 2481300"/>
                <a:gd name="connsiteY3" fmla="*/ 47136 h 63156"/>
                <a:gd name="connsiteX4" fmla="*/ 132062 w 2481300"/>
                <a:gd name="connsiteY4" fmla="*/ 43421 h 63156"/>
                <a:gd name="connsiteX5" fmla="*/ 424889 w 2481300"/>
                <a:gd name="connsiteY5" fmla="*/ 44350 h 63156"/>
                <a:gd name="connsiteX6" fmla="*/ 775007 w 2481300"/>
                <a:gd name="connsiteY6" fmla="*/ 49691 h 63156"/>
                <a:gd name="connsiteX7" fmla="*/ 1033732 w 2481300"/>
                <a:gd name="connsiteY7" fmla="*/ 52245 h 63156"/>
                <a:gd name="connsiteX8" fmla="*/ 1095571 w 2481300"/>
                <a:gd name="connsiteY8" fmla="*/ 52477 h 63156"/>
                <a:gd name="connsiteX9" fmla="*/ 1124217 w 2481300"/>
                <a:gd name="connsiteY9" fmla="*/ 52477 h 63156"/>
                <a:gd name="connsiteX10" fmla="*/ 1235164 w 2481300"/>
                <a:gd name="connsiteY10" fmla="*/ 52709 h 63156"/>
                <a:gd name="connsiteX11" fmla="*/ 1399765 w 2481300"/>
                <a:gd name="connsiteY11" fmla="*/ 55031 h 63156"/>
                <a:gd name="connsiteX12" fmla="*/ 1560274 w 2481300"/>
                <a:gd name="connsiteY12" fmla="*/ 54335 h 63156"/>
                <a:gd name="connsiteX13" fmla="*/ 1683952 w 2481300"/>
                <a:gd name="connsiteY13" fmla="*/ 55031 h 63156"/>
                <a:gd name="connsiteX14" fmla="*/ 1721693 w 2481300"/>
                <a:gd name="connsiteY14" fmla="*/ 54799 h 63156"/>
                <a:gd name="connsiteX15" fmla="*/ 1762161 w 2481300"/>
                <a:gd name="connsiteY15" fmla="*/ 54567 h 63156"/>
                <a:gd name="connsiteX16" fmla="*/ 1922670 w 2481300"/>
                <a:gd name="connsiteY16" fmla="*/ 55960 h 63156"/>
                <a:gd name="connsiteX17" fmla="*/ 2013155 w 2481300"/>
                <a:gd name="connsiteY17" fmla="*/ 55728 h 63156"/>
                <a:gd name="connsiteX18" fmla="*/ 2177757 w 2481300"/>
                <a:gd name="connsiteY18" fmla="*/ 54799 h 63156"/>
                <a:gd name="connsiteX19" fmla="*/ 2317804 w 2481300"/>
                <a:gd name="connsiteY19" fmla="*/ 55263 h 63156"/>
                <a:gd name="connsiteX20" fmla="*/ 2456488 w 2481300"/>
                <a:gd name="connsiteY20" fmla="*/ 62462 h 63156"/>
                <a:gd name="connsiteX21" fmla="*/ 2480132 w 2481300"/>
                <a:gd name="connsiteY21" fmla="*/ 54567 h 63156"/>
                <a:gd name="connsiteX22" fmla="*/ 2429206 w 2481300"/>
                <a:gd name="connsiteY22" fmla="*/ 18808 h 63156"/>
                <a:gd name="connsiteX23" fmla="*/ 2416929 w 2481300"/>
                <a:gd name="connsiteY23" fmla="*/ 18344 h 63156"/>
                <a:gd name="connsiteX24" fmla="*/ 2169572 w 2481300"/>
                <a:gd name="connsiteY24" fmla="*/ 14396 h 63156"/>
                <a:gd name="connsiteX25" fmla="*/ 1938584 w 2481300"/>
                <a:gd name="connsiteY25" fmla="*/ 14861 h 63156"/>
                <a:gd name="connsiteX26" fmla="*/ 1699412 w 2481300"/>
                <a:gd name="connsiteY26" fmla="*/ 14861 h 63156"/>
                <a:gd name="connsiteX27" fmla="*/ 1588466 w 2481300"/>
                <a:gd name="connsiteY27" fmla="*/ 14861 h 63156"/>
                <a:gd name="connsiteX28" fmla="*/ 1344746 w 2481300"/>
                <a:gd name="connsiteY28" fmla="*/ 14629 h 63156"/>
                <a:gd name="connsiteX29" fmla="*/ 973711 w 2481300"/>
                <a:gd name="connsiteY29" fmla="*/ 11378 h 63156"/>
                <a:gd name="connsiteX30" fmla="*/ 714532 w 2481300"/>
                <a:gd name="connsiteY30" fmla="*/ 8359 h 63156"/>
                <a:gd name="connsiteX31" fmla="*/ 426707 w 2481300"/>
                <a:gd name="connsiteY31" fmla="*/ 5341 h 63156"/>
                <a:gd name="connsiteX32" fmla="*/ 340769 w 2481300"/>
                <a:gd name="connsiteY32" fmla="*/ 3715 h 63156"/>
                <a:gd name="connsiteX33" fmla="*/ 340769 w 2481300"/>
                <a:gd name="connsiteY33" fmla="*/ 3019 h 63156"/>
                <a:gd name="connsiteX34" fmla="*/ 250739 w 2481300"/>
                <a:gd name="connsiteY34" fmla="*/ 2090 h 63156"/>
                <a:gd name="connsiteX35" fmla="*/ 36575 w 2481300"/>
                <a:gd name="connsiteY35" fmla="*/ 0 h 63156"/>
                <a:gd name="connsiteX36" fmla="*/ 33392 w 2481300"/>
                <a:gd name="connsiteY36" fmla="*/ 0 h 63156"/>
                <a:gd name="connsiteX37" fmla="*/ 3837 w 2481300"/>
                <a:gd name="connsiteY37" fmla="*/ 11842 h 6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1300" h="63156">
                  <a:moveTo>
                    <a:pt x="3837" y="11842"/>
                  </a:moveTo>
                  <a:cubicBezTo>
                    <a:pt x="-256" y="18344"/>
                    <a:pt x="-256" y="25774"/>
                    <a:pt x="199" y="32740"/>
                  </a:cubicBezTo>
                  <a:cubicBezTo>
                    <a:pt x="1108" y="41099"/>
                    <a:pt x="13385" y="46904"/>
                    <a:pt x="29754" y="47601"/>
                  </a:cubicBezTo>
                  <a:cubicBezTo>
                    <a:pt x="37939" y="48065"/>
                    <a:pt x="46124" y="47369"/>
                    <a:pt x="54308" y="47136"/>
                  </a:cubicBezTo>
                  <a:cubicBezTo>
                    <a:pt x="80226" y="45975"/>
                    <a:pt x="106144" y="43421"/>
                    <a:pt x="132062" y="43421"/>
                  </a:cubicBezTo>
                  <a:cubicBezTo>
                    <a:pt x="229822" y="43189"/>
                    <a:pt x="327128" y="43189"/>
                    <a:pt x="424889" y="44350"/>
                  </a:cubicBezTo>
                  <a:cubicBezTo>
                    <a:pt x="541746" y="45511"/>
                    <a:pt x="658150" y="48065"/>
                    <a:pt x="775007" y="49691"/>
                  </a:cubicBezTo>
                  <a:cubicBezTo>
                    <a:pt x="861400" y="50852"/>
                    <a:pt x="947339" y="51548"/>
                    <a:pt x="1033732" y="52245"/>
                  </a:cubicBezTo>
                  <a:cubicBezTo>
                    <a:pt x="1054193" y="52477"/>
                    <a:pt x="1074655" y="52477"/>
                    <a:pt x="1095571" y="52477"/>
                  </a:cubicBezTo>
                  <a:cubicBezTo>
                    <a:pt x="1105120" y="52477"/>
                    <a:pt x="1114668" y="52477"/>
                    <a:pt x="1124217" y="52477"/>
                  </a:cubicBezTo>
                  <a:cubicBezTo>
                    <a:pt x="1161048" y="52477"/>
                    <a:pt x="1198333" y="52477"/>
                    <a:pt x="1235164" y="52709"/>
                  </a:cubicBezTo>
                  <a:cubicBezTo>
                    <a:pt x="1290182" y="53406"/>
                    <a:pt x="1345201" y="54799"/>
                    <a:pt x="1399765" y="55031"/>
                  </a:cubicBezTo>
                  <a:cubicBezTo>
                    <a:pt x="1453420" y="55263"/>
                    <a:pt x="1506620" y="54335"/>
                    <a:pt x="1560274" y="54335"/>
                  </a:cubicBezTo>
                  <a:cubicBezTo>
                    <a:pt x="1601652" y="54335"/>
                    <a:pt x="1642575" y="55031"/>
                    <a:pt x="1683952" y="55031"/>
                  </a:cubicBezTo>
                  <a:cubicBezTo>
                    <a:pt x="1696684" y="55031"/>
                    <a:pt x="1708961" y="54799"/>
                    <a:pt x="1721693" y="54799"/>
                  </a:cubicBezTo>
                  <a:cubicBezTo>
                    <a:pt x="1734879" y="54567"/>
                    <a:pt x="1748520" y="54335"/>
                    <a:pt x="1762161" y="54567"/>
                  </a:cubicBezTo>
                  <a:cubicBezTo>
                    <a:pt x="1815815" y="54799"/>
                    <a:pt x="1869015" y="55496"/>
                    <a:pt x="1922670" y="55960"/>
                  </a:cubicBezTo>
                  <a:cubicBezTo>
                    <a:pt x="1952680" y="56192"/>
                    <a:pt x="1983145" y="55960"/>
                    <a:pt x="2013155" y="55728"/>
                  </a:cubicBezTo>
                  <a:cubicBezTo>
                    <a:pt x="2068174" y="55496"/>
                    <a:pt x="2123193" y="54799"/>
                    <a:pt x="2177757" y="54799"/>
                  </a:cubicBezTo>
                  <a:cubicBezTo>
                    <a:pt x="2224591" y="54567"/>
                    <a:pt x="2270970" y="54799"/>
                    <a:pt x="2317804" y="55263"/>
                  </a:cubicBezTo>
                  <a:cubicBezTo>
                    <a:pt x="2364184" y="55728"/>
                    <a:pt x="2411472" y="54102"/>
                    <a:pt x="2456488" y="62462"/>
                  </a:cubicBezTo>
                  <a:cubicBezTo>
                    <a:pt x="2468764" y="64784"/>
                    <a:pt x="2477858" y="61068"/>
                    <a:pt x="2480132" y="54567"/>
                  </a:cubicBezTo>
                  <a:cubicBezTo>
                    <a:pt x="2486498" y="35527"/>
                    <a:pt x="2466491" y="21362"/>
                    <a:pt x="2429206" y="18808"/>
                  </a:cubicBezTo>
                  <a:cubicBezTo>
                    <a:pt x="2425113" y="18576"/>
                    <a:pt x="2421021" y="18576"/>
                    <a:pt x="2416929" y="18344"/>
                  </a:cubicBezTo>
                  <a:cubicBezTo>
                    <a:pt x="2334628" y="13235"/>
                    <a:pt x="2252327" y="15325"/>
                    <a:pt x="2169572" y="14396"/>
                  </a:cubicBezTo>
                  <a:cubicBezTo>
                    <a:pt x="2092728" y="13468"/>
                    <a:pt x="2015883" y="14861"/>
                    <a:pt x="1938584" y="14861"/>
                  </a:cubicBezTo>
                  <a:cubicBezTo>
                    <a:pt x="1859012" y="15093"/>
                    <a:pt x="1778985" y="14861"/>
                    <a:pt x="1699412" y="14861"/>
                  </a:cubicBezTo>
                  <a:cubicBezTo>
                    <a:pt x="1662582" y="14861"/>
                    <a:pt x="1625751" y="14861"/>
                    <a:pt x="1588466" y="14861"/>
                  </a:cubicBezTo>
                  <a:cubicBezTo>
                    <a:pt x="1507074" y="14861"/>
                    <a:pt x="1426138" y="15093"/>
                    <a:pt x="1344746" y="14629"/>
                  </a:cubicBezTo>
                  <a:cubicBezTo>
                    <a:pt x="1221068" y="14164"/>
                    <a:pt x="1097390" y="12539"/>
                    <a:pt x="973711" y="11378"/>
                  </a:cubicBezTo>
                  <a:cubicBezTo>
                    <a:pt x="887318" y="10449"/>
                    <a:pt x="800925" y="9752"/>
                    <a:pt x="714532" y="8359"/>
                  </a:cubicBezTo>
                  <a:cubicBezTo>
                    <a:pt x="618591" y="6966"/>
                    <a:pt x="522649" y="5108"/>
                    <a:pt x="426707" y="5341"/>
                  </a:cubicBezTo>
                  <a:cubicBezTo>
                    <a:pt x="398061" y="5341"/>
                    <a:pt x="369415" y="4412"/>
                    <a:pt x="340769" y="3715"/>
                  </a:cubicBezTo>
                  <a:cubicBezTo>
                    <a:pt x="340769" y="3483"/>
                    <a:pt x="340769" y="3251"/>
                    <a:pt x="340769" y="3019"/>
                  </a:cubicBezTo>
                  <a:cubicBezTo>
                    <a:pt x="310759" y="2786"/>
                    <a:pt x="280749" y="2322"/>
                    <a:pt x="250739" y="2090"/>
                  </a:cubicBezTo>
                  <a:cubicBezTo>
                    <a:pt x="179351" y="1393"/>
                    <a:pt x="107963" y="1161"/>
                    <a:pt x="36575" y="0"/>
                  </a:cubicBezTo>
                  <a:cubicBezTo>
                    <a:pt x="35666" y="0"/>
                    <a:pt x="34301" y="0"/>
                    <a:pt x="33392" y="0"/>
                  </a:cubicBezTo>
                  <a:cubicBezTo>
                    <a:pt x="16568" y="0"/>
                    <a:pt x="10202" y="2786"/>
                    <a:pt x="3837" y="11842"/>
                  </a:cubicBezTo>
                </a:path>
              </a:pathLst>
            </a:custGeom>
            <a:solidFill>
              <a:srgbClr val="D86558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1C33565-E66F-4EDC-86E4-E1DA2576BBB0}"/>
                </a:ext>
              </a:extLst>
            </p:cNvPr>
            <p:cNvSpPr/>
            <p:nvPr/>
          </p:nvSpPr>
          <p:spPr>
            <a:xfrm>
              <a:off x="-244022" y="5528508"/>
              <a:ext cx="2533034" cy="55119"/>
            </a:xfrm>
            <a:custGeom>
              <a:avLst/>
              <a:gdLst>
                <a:gd name="connsiteX0" fmla="*/ 1157566 w 2533034"/>
                <a:gd name="connsiteY0" fmla="*/ 0 h 55119"/>
                <a:gd name="connsiteX1" fmla="*/ 1015700 w 2533034"/>
                <a:gd name="connsiteY1" fmla="*/ 929 h 55119"/>
                <a:gd name="connsiteX2" fmla="*/ 902934 w 2533034"/>
                <a:gd name="connsiteY2" fmla="*/ 2090 h 55119"/>
                <a:gd name="connsiteX3" fmla="*/ 755612 w 2533034"/>
                <a:gd name="connsiteY3" fmla="*/ 2554 h 55119"/>
                <a:gd name="connsiteX4" fmla="*/ 594193 w 2533034"/>
                <a:gd name="connsiteY4" fmla="*/ 4644 h 55119"/>
                <a:gd name="connsiteX5" fmla="*/ 509619 w 2533034"/>
                <a:gd name="connsiteY5" fmla="*/ 6734 h 55119"/>
                <a:gd name="connsiteX6" fmla="*/ 400491 w 2533034"/>
                <a:gd name="connsiteY6" fmla="*/ 8359 h 55119"/>
                <a:gd name="connsiteX7" fmla="*/ 275903 w 2533034"/>
                <a:gd name="connsiteY7" fmla="*/ 11842 h 55119"/>
                <a:gd name="connsiteX8" fmla="*/ 31730 w 2533034"/>
                <a:gd name="connsiteY8" fmla="*/ 18344 h 55119"/>
                <a:gd name="connsiteX9" fmla="*/ 3993 w 2533034"/>
                <a:gd name="connsiteY9" fmla="*/ 25078 h 55119"/>
                <a:gd name="connsiteX10" fmla="*/ 10813 w 2533034"/>
                <a:gd name="connsiteY10" fmla="*/ 41796 h 55119"/>
                <a:gd name="connsiteX11" fmla="*/ 52646 w 2533034"/>
                <a:gd name="connsiteY11" fmla="*/ 48065 h 55119"/>
                <a:gd name="connsiteX12" fmla="*/ 167230 w 2533034"/>
                <a:gd name="connsiteY12" fmla="*/ 42260 h 55119"/>
                <a:gd name="connsiteX13" fmla="*/ 666036 w 2533034"/>
                <a:gd name="connsiteY13" fmla="*/ 30186 h 55119"/>
                <a:gd name="connsiteX14" fmla="*/ 785622 w 2533034"/>
                <a:gd name="connsiteY14" fmla="*/ 29721 h 55119"/>
                <a:gd name="connsiteX15" fmla="*/ 973413 w 2533034"/>
                <a:gd name="connsiteY15" fmla="*/ 27399 h 55119"/>
                <a:gd name="connsiteX16" fmla="*/ 1010698 w 2533034"/>
                <a:gd name="connsiteY16" fmla="*/ 27167 h 55119"/>
                <a:gd name="connsiteX17" fmla="*/ 1047074 w 2533034"/>
                <a:gd name="connsiteY17" fmla="*/ 26935 h 55119"/>
                <a:gd name="connsiteX18" fmla="*/ 1310346 w 2533034"/>
                <a:gd name="connsiteY18" fmla="*/ 27864 h 55119"/>
                <a:gd name="connsiteX19" fmla="*/ 1628635 w 2533034"/>
                <a:gd name="connsiteY19" fmla="*/ 29489 h 55119"/>
                <a:gd name="connsiteX20" fmla="*/ 1821428 w 2533034"/>
                <a:gd name="connsiteY20" fmla="*/ 32508 h 55119"/>
                <a:gd name="connsiteX21" fmla="*/ 2032864 w 2533034"/>
                <a:gd name="connsiteY21" fmla="*/ 36920 h 55119"/>
                <a:gd name="connsiteX22" fmla="*/ 2225202 w 2533034"/>
                <a:gd name="connsiteY22" fmla="*/ 41564 h 55119"/>
                <a:gd name="connsiteX23" fmla="*/ 2247937 w 2533034"/>
                <a:gd name="connsiteY23" fmla="*/ 42260 h 55119"/>
                <a:gd name="connsiteX24" fmla="*/ 2379800 w 2533034"/>
                <a:gd name="connsiteY24" fmla="*/ 47833 h 55119"/>
                <a:gd name="connsiteX25" fmla="*/ 2497567 w 2533034"/>
                <a:gd name="connsiteY25" fmla="*/ 54567 h 55119"/>
                <a:gd name="connsiteX26" fmla="*/ 2528487 w 2533034"/>
                <a:gd name="connsiteY26" fmla="*/ 47833 h 55119"/>
                <a:gd name="connsiteX27" fmla="*/ 2514391 w 2533034"/>
                <a:gd name="connsiteY27" fmla="*/ 23220 h 55119"/>
                <a:gd name="connsiteX28" fmla="*/ 2487109 w 2533034"/>
                <a:gd name="connsiteY28" fmla="*/ 21827 h 55119"/>
                <a:gd name="connsiteX29" fmla="*/ 2474377 w 2533034"/>
                <a:gd name="connsiteY29" fmla="*/ 21827 h 55119"/>
                <a:gd name="connsiteX30" fmla="*/ 2360248 w 2533034"/>
                <a:gd name="connsiteY30" fmla="*/ 17879 h 55119"/>
                <a:gd name="connsiteX31" fmla="*/ 2296135 w 2533034"/>
                <a:gd name="connsiteY31" fmla="*/ 15790 h 55119"/>
                <a:gd name="connsiteX32" fmla="*/ 2154268 w 2533034"/>
                <a:gd name="connsiteY32" fmla="*/ 12771 h 55119"/>
                <a:gd name="connsiteX33" fmla="*/ 2031045 w 2533034"/>
                <a:gd name="connsiteY33" fmla="*/ 9520 h 55119"/>
                <a:gd name="connsiteX34" fmla="*/ 2006491 w 2533034"/>
                <a:gd name="connsiteY34" fmla="*/ 9752 h 55119"/>
                <a:gd name="connsiteX35" fmla="*/ 1972388 w 2533034"/>
                <a:gd name="connsiteY35" fmla="*/ 9752 h 55119"/>
                <a:gd name="connsiteX36" fmla="*/ 1802785 w 2533034"/>
                <a:gd name="connsiteY36" fmla="*/ 6502 h 55119"/>
                <a:gd name="connsiteX37" fmla="*/ 1718666 w 2533034"/>
                <a:gd name="connsiteY37" fmla="*/ 4180 h 55119"/>
                <a:gd name="connsiteX38" fmla="*/ 1621815 w 2533034"/>
                <a:gd name="connsiteY38" fmla="*/ 2786 h 55119"/>
                <a:gd name="connsiteX39" fmla="*/ 1557702 w 2533034"/>
                <a:gd name="connsiteY39" fmla="*/ 2554 h 55119"/>
                <a:gd name="connsiteX40" fmla="*/ 1424020 w 2533034"/>
                <a:gd name="connsiteY40" fmla="*/ 1161 h 55119"/>
                <a:gd name="connsiteX41" fmla="*/ 1327169 w 2533034"/>
                <a:gd name="connsiteY41" fmla="*/ 697 h 55119"/>
                <a:gd name="connsiteX42" fmla="*/ 1277152 w 2533034"/>
                <a:gd name="connsiteY42" fmla="*/ 929 h 55119"/>
                <a:gd name="connsiteX43" fmla="*/ 1177119 w 2533034"/>
                <a:gd name="connsiteY43" fmla="*/ 232 h 55119"/>
                <a:gd name="connsiteX44" fmla="*/ 1157566 w 2533034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034" h="55119">
                  <a:moveTo>
                    <a:pt x="1157566" y="0"/>
                  </a:moveTo>
                  <a:cubicBezTo>
                    <a:pt x="1110278" y="232"/>
                    <a:pt x="1062989" y="697"/>
                    <a:pt x="1015700" y="929"/>
                  </a:cubicBezTo>
                  <a:cubicBezTo>
                    <a:pt x="990691" y="1161"/>
                    <a:pt x="949768" y="2322"/>
                    <a:pt x="902934" y="2090"/>
                  </a:cubicBezTo>
                  <a:cubicBezTo>
                    <a:pt x="853827" y="1858"/>
                    <a:pt x="804719" y="2090"/>
                    <a:pt x="755612" y="2554"/>
                  </a:cubicBezTo>
                  <a:cubicBezTo>
                    <a:pt x="701957" y="3019"/>
                    <a:pt x="647848" y="3947"/>
                    <a:pt x="594193" y="4644"/>
                  </a:cubicBezTo>
                  <a:cubicBezTo>
                    <a:pt x="568275" y="5108"/>
                    <a:pt x="535537" y="6269"/>
                    <a:pt x="509619" y="6734"/>
                  </a:cubicBezTo>
                  <a:cubicBezTo>
                    <a:pt x="501889" y="6966"/>
                    <a:pt x="435048" y="7895"/>
                    <a:pt x="400491" y="8359"/>
                  </a:cubicBezTo>
                  <a:cubicBezTo>
                    <a:pt x="359113" y="8824"/>
                    <a:pt x="317736" y="10681"/>
                    <a:pt x="275903" y="11842"/>
                  </a:cubicBezTo>
                  <a:cubicBezTo>
                    <a:pt x="194512" y="14164"/>
                    <a:pt x="113121" y="16254"/>
                    <a:pt x="31730" y="18344"/>
                  </a:cubicBezTo>
                  <a:cubicBezTo>
                    <a:pt x="17634" y="18808"/>
                    <a:pt x="9449" y="20898"/>
                    <a:pt x="3993" y="25078"/>
                  </a:cubicBezTo>
                  <a:cubicBezTo>
                    <a:pt x="-4646" y="31347"/>
                    <a:pt x="2174" y="36687"/>
                    <a:pt x="10813" y="41796"/>
                  </a:cubicBezTo>
                  <a:cubicBezTo>
                    <a:pt x="19453" y="46904"/>
                    <a:pt x="32639" y="49226"/>
                    <a:pt x="52646" y="48065"/>
                  </a:cubicBezTo>
                  <a:cubicBezTo>
                    <a:pt x="90840" y="45743"/>
                    <a:pt x="129035" y="43886"/>
                    <a:pt x="167230" y="42260"/>
                  </a:cubicBezTo>
                  <a:cubicBezTo>
                    <a:pt x="333196" y="35759"/>
                    <a:pt x="499161" y="31347"/>
                    <a:pt x="666036" y="30186"/>
                  </a:cubicBezTo>
                  <a:cubicBezTo>
                    <a:pt x="706049" y="29954"/>
                    <a:pt x="745608" y="30186"/>
                    <a:pt x="785622" y="29721"/>
                  </a:cubicBezTo>
                  <a:cubicBezTo>
                    <a:pt x="848370" y="28793"/>
                    <a:pt x="910664" y="27399"/>
                    <a:pt x="973413" y="27399"/>
                  </a:cubicBezTo>
                  <a:cubicBezTo>
                    <a:pt x="985690" y="27399"/>
                    <a:pt x="998421" y="27167"/>
                    <a:pt x="1010698" y="27167"/>
                  </a:cubicBezTo>
                  <a:cubicBezTo>
                    <a:pt x="1022975" y="26935"/>
                    <a:pt x="1034797" y="26703"/>
                    <a:pt x="1047074" y="26935"/>
                  </a:cubicBezTo>
                  <a:cubicBezTo>
                    <a:pt x="1134831" y="27167"/>
                    <a:pt x="1222588" y="27399"/>
                    <a:pt x="1310346" y="27864"/>
                  </a:cubicBezTo>
                  <a:cubicBezTo>
                    <a:pt x="1416291" y="28328"/>
                    <a:pt x="1522690" y="28560"/>
                    <a:pt x="1628635" y="29489"/>
                  </a:cubicBezTo>
                  <a:cubicBezTo>
                    <a:pt x="1692748" y="29954"/>
                    <a:pt x="1757315" y="31347"/>
                    <a:pt x="1821428" y="32508"/>
                  </a:cubicBezTo>
                  <a:cubicBezTo>
                    <a:pt x="1891907" y="33901"/>
                    <a:pt x="1962385" y="35062"/>
                    <a:pt x="2032864" y="36920"/>
                  </a:cubicBezTo>
                  <a:cubicBezTo>
                    <a:pt x="2096976" y="38545"/>
                    <a:pt x="2160634" y="41099"/>
                    <a:pt x="2225202" y="41564"/>
                  </a:cubicBezTo>
                  <a:cubicBezTo>
                    <a:pt x="2232932" y="41564"/>
                    <a:pt x="2240661" y="41796"/>
                    <a:pt x="2247937" y="42260"/>
                  </a:cubicBezTo>
                  <a:cubicBezTo>
                    <a:pt x="2291133" y="45975"/>
                    <a:pt x="2336148" y="45511"/>
                    <a:pt x="2379800" y="47833"/>
                  </a:cubicBezTo>
                  <a:cubicBezTo>
                    <a:pt x="2420268" y="49923"/>
                    <a:pt x="2462555" y="52477"/>
                    <a:pt x="2497567" y="54567"/>
                  </a:cubicBezTo>
                  <a:cubicBezTo>
                    <a:pt x="2517574" y="56657"/>
                    <a:pt x="2524394" y="52477"/>
                    <a:pt x="2528487" y="47833"/>
                  </a:cubicBezTo>
                  <a:cubicBezTo>
                    <a:pt x="2536671" y="39009"/>
                    <a:pt x="2534852" y="32276"/>
                    <a:pt x="2514391" y="23220"/>
                  </a:cubicBezTo>
                  <a:cubicBezTo>
                    <a:pt x="2504842" y="21595"/>
                    <a:pt x="2496203" y="21827"/>
                    <a:pt x="2487109" y="21827"/>
                  </a:cubicBezTo>
                  <a:cubicBezTo>
                    <a:pt x="2483017" y="21827"/>
                    <a:pt x="2478470" y="21827"/>
                    <a:pt x="2474377" y="21827"/>
                  </a:cubicBezTo>
                  <a:cubicBezTo>
                    <a:pt x="2436182" y="20666"/>
                    <a:pt x="2397988" y="19273"/>
                    <a:pt x="2360248" y="17879"/>
                  </a:cubicBezTo>
                  <a:cubicBezTo>
                    <a:pt x="2338877" y="17183"/>
                    <a:pt x="2317506" y="16254"/>
                    <a:pt x="2296135" y="15790"/>
                  </a:cubicBezTo>
                  <a:cubicBezTo>
                    <a:pt x="2248846" y="14629"/>
                    <a:pt x="2201557" y="13932"/>
                    <a:pt x="2154268" y="12771"/>
                  </a:cubicBezTo>
                  <a:cubicBezTo>
                    <a:pt x="2113346" y="11842"/>
                    <a:pt x="2072422" y="10449"/>
                    <a:pt x="2031045" y="9520"/>
                  </a:cubicBezTo>
                  <a:cubicBezTo>
                    <a:pt x="2026952" y="9520"/>
                    <a:pt x="2016949" y="9520"/>
                    <a:pt x="2006491" y="9752"/>
                  </a:cubicBezTo>
                  <a:cubicBezTo>
                    <a:pt x="1992850" y="9985"/>
                    <a:pt x="1978300" y="9985"/>
                    <a:pt x="1972388" y="9752"/>
                  </a:cubicBezTo>
                  <a:cubicBezTo>
                    <a:pt x="1918279" y="7198"/>
                    <a:pt x="1817791" y="7430"/>
                    <a:pt x="1802785" y="6502"/>
                  </a:cubicBezTo>
                  <a:cubicBezTo>
                    <a:pt x="1774594" y="4644"/>
                    <a:pt x="1744584" y="4180"/>
                    <a:pt x="1718666" y="4180"/>
                  </a:cubicBezTo>
                  <a:cubicBezTo>
                    <a:pt x="1686382" y="3947"/>
                    <a:pt x="1654099" y="2554"/>
                    <a:pt x="1621815" y="2786"/>
                  </a:cubicBezTo>
                  <a:cubicBezTo>
                    <a:pt x="1600444" y="3019"/>
                    <a:pt x="1579528" y="3019"/>
                    <a:pt x="1557702" y="2554"/>
                  </a:cubicBezTo>
                  <a:cubicBezTo>
                    <a:pt x="1513596" y="1393"/>
                    <a:pt x="1468581" y="2322"/>
                    <a:pt x="1424020" y="1161"/>
                  </a:cubicBezTo>
                  <a:cubicBezTo>
                    <a:pt x="1391737" y="464"/>
                    <a:pt x="1359453" y="697"/>
                    <a:pt x="1327169" y="697"/>
                  </a:cubicBezTo>
                  <a:cubicBezTo>
                    <a:pt x="1310346" y="697"/>
                    <a:pt x="1293522" y="929"/>
                    <a:pt x="1277152" y="929"/>
                  </a:cubicBezTo>
                  <a:cubicBezTo>
                    <a:pt x="1243959" y="929"/>
                    <a:pt x="1210312" y="232"/>
                    <a:pt x="1177119" y="232"/>
                  </a:cubicBezTo>
                  <a:cubicBezTo>
                    <a:pt x="1170753" y="0"/>
                    <a:pt x="1164387" y="0"/>
                    <a:pt x="1157566" y="0"/>
                  </a:cubicBezTo>
                </a:path>
              </a:pathLst>
            </a:custGeom>
            <a:solidFill>
              <a:srgbClr val="C4E4E9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B2D1A47-6E08-4DA0-85C9-A50F4F7F5261}"/>
                </a:ext>
              </a:extLst>
            </p:cNvPr>
            <p:cNvSpPr/>
            <p:nvPr/>
          </p:nvSpPr>
          <p:spPr>
            <a:xfrm>
              <a:off x="-252409" y="5816667"/>
              <a:ext cx="2533236" cy="55119"/>
            </a:xfrm>
            <a:custGeom>
              <a:avLst/>
              <a:gdLst>
                <a:gd name="connsiteX0" fmla="*/ 1157768 w 2533236"/>
                <a:gd name="connsiteY0" fmla="*/ 0 h 55119"/>
                <a:gd name="connsiteX1" fmla="*/ 1015902 w 2533236"/>
                <a:gd name="connsiteY1" fmla="*/ 929 h 55119"/>
                <a:gd name="connsiteX2" fmla="*/ 903136 w 2533236"/>
                <a:gd name="connsiteY2" fmla="*/ 2090 h 55119"/>
                <a:gd name="connsiteX3" fmla="*/ 755814 w 2533236"/>
                <a:gd name="connsiteY3" fmla="*/ 2554 h 55119"/>
                <a:gd name="connsiteX4" fmla="*/ 594395 w 2533236"/>
                <a:gd name="connsiteY4" fmla="*/ 4644 h 55119"/>
                <a:gd name="connsiteX5" fmla="*/ 509821 w 2533236"/>
                <a:gd name="connsiteY5" fmla="*/ 6734 h 55119"/>
                <a:gd name="connsiteX6" fmla="*/ 400693 w 2533236"/>
                <a:gd name="connsiteY6" fmla="*/ 8359 h 55119"/>
                <a:gd name="connsiteX7" fmla="*/ 276105 w 2533236"/>
                <a:gd name="connsiteY7" fmla="*/ 11842 h 55119"/>
                <a:gd name="connsiteX8" fmla="*/ 31932 w 2533236"/>
                <a:gd name="connsiteY8" fmla="*/ 18344 h 55119"/>
                <a:gd name="connsiteX9" fmla="*/ 4195 w 2533236"/>
                <a:gd name="connsiteY9" fmla="*/ 25078 h 55119"/>
                <a:gd name="connsiteX10" fmla="*/ 11015 w 2533236"/>
                <a:gd name="connsiteY10" fmla="*/ 41796 h 55119"/>
                <a:gd name="connsiteX11" fmla="*/ 52848 w 2533236"/>
                <a:gd name="connsiteY11" fmla="*/ 48065 h 55119"/>
                <a:gd name="connsiteX12" fmla="*/ 167432 w 2533236"/>
                <a:gd name="connsiteY12" fmla="*/ 42260 h 55119"/>
                <a:gd name="connsiteX13" fmla="*/ 666238 w 2533236"/>
                <a:gd name="connsiteY13" fmla="*/ 30186 h 55119"/>
                <a:gd name="connsiteX14" fmla="*/ 785824 w 2533236"/>
                <a:gd name="connsiteY14" fmla="*/ 29721 h 55119"/>
                <a:gd name="connsiteX15" fmla="*/ 973615 w 2533236"/>
                <a:gd name="connsiteY15" fmla="*/ 27400 h 55119"/>
                <a:gd name="connsiteX16" fmla="*/ 1010900 w 2533236"/>
                <a:gd name="connsiteY16" fmla="*/ 27167 h 55119"/>
                <a:gd name="connsiteX17" fmla="*/ 1047276 w 2533236"/>
                <a:gd name="connsiteY17" fmla="*/ 26935 h 55119"/>
                <a:gd name="connsiteX18" fmla="*/ 1310548 w 2533236"/>
                <a:gd name="connsiteY18" fmla="*/ 27864 h 55119"/>
                <a:gd name="connsiteX19" fmla="*/ 1628837 w 2533236"/>
                <a:gd name="connsiteY19" fmla="*/ 29489 h 55119"/>
                <a:gd name="connsiteX20" fmla="*/ 1821630 w 2533236"/>
                <a:gd name="connsiteY20" fmla="*/ 32508 h 55119"/>
                <a:gd name="connsiteX21" fmla="*/ 2033066 w 2533236"/>
                <a:gd name="connsiteY21" fmla="*/ 36920 h 55119"/>
                <a:gd name="connsiteX22" fmla="*/ 2225404 w 2533236"/>
                <a:gd name="connsiteY22" fmla="*/ 41564 h 55119"/>
                <a:gd name="connsiteX23" fmla="*/ 2248139 w 2533236"/>
                <a:gd name="connsiteY23" fmla="*/ 42260 h 55119"/>
                <a:gd name="connsiteX24" fmla="*/ 2380002 w 2533236"/>
                <a:gd name="connsiteY24" fmla="*/ 47833 h 55119"/>
                <a:gd name="connsiteX25" fmla="*/ 2497769 w 2533236"/>
                <a:gd name="connsiteY25" fmla="*/ 54567 h 55119"/>
                <a:gd name="connsiteX26" fmla="*/ 2528688 w 2533236"/>
                <a:gd name="connsiteY26" fmla="*/ 47833 h 55119"/>
                <a:gd name="connsiteX27" fmla="*/ 2514593 w 2533236"/>
                <a:gd name="connsiteY27" fmla="*/ 23220 h 55119"/>
                <a:gd name="connsiteX28" fmla="*/ 2487311 w 2533236"/>
                <a:gd name="connsiteY28" fmla="*/ 21827 h 55119"/>
                <a:gd name="connsiteX29" fmla="*/ 2474579 w 2533236"/>
                <a:gd name="connsiteY29" fmla="*/ 21827 h 55119"/>
                <a:gd name="connsiteX30" fmla="*/ 2360449 w 2533236"/>
                <a:gd name="connsiteY30" fmla="*/ 17879 h 55119"/>
                <a:gd name="connsiteX31" fmla="*/ 2296337 w 2533236"/>
                <a:gd name="connsiteY31" fmla="*/ 15790 h 55119"/>
                <a:gd name="connsiteX32" fmla="*/ 2154470 w 2533236"/>
                <a:gd name="connsiteY32" fmla="*/ 12771 h 55119"/>
                <a:gd name="connsiteX33" fmla="*/ 2031247 w 2533236"/>
                <a:gd name="connsiteY33" fmla="*/ 9520 h 55119"/>
                <a:gd name="connsiteX34" fmla="*/ 2006693 w 2533236"/>
                <a:gd name="connsiteY34" fmla="*/ 9520 h 55119"/>
                <a:gd name="connsiteX35" fmla="*/ 1972590 w 2533236"/>
                <a:gd name="connsiteY35" fmla="*/ 9520 h 55119"/>
                <a:gd name="connsiteX36" fmla="*/ 1802987 w 2533236"/>
                <a:gd name="connsiteY36" fmla="*/ 6269 h 55119"/>
                <a:gd name="connsiteX37" fmla="*/ 1718868 w 2533236"/>
                <a:gd name="connsiteY37" fmla="*/ 3947 h 55119"/>
                <a:gd name="connsiteX38" fmla="*/ 1622017 w 2533236"/>
                <a:gd name="connsiteY38" fmla="*/ 2554 h 55119"/>
                <a:gd name="connsiteX39" fmla="*/ 1557904 w 2533236"/>
                <a:gd name="connsiteY39" fmla="*/ 2322 h 55119"/>
                <a:gd name="connsiteX40" fmla="*/ 1424223 w 2533236"/>
                <a:gd name="connsiteY40" fmla="*/ 929 h 55119"/>
                <a:gd name="connsiteX41" fmla="*/ 1327371 w 2533236"/>
                <a:gd name="connsiteY41" fmla="*/ 464 h 55119"/>
                <a:gd name="connsiteX42" fmla="*/ 1277354 w 2533236"/>
                <a:gd name="connsiteY42" fmla="*/ 697 h 55119"/>
                <a:gd name="connsiteX43" fmla="*/ 1177320 w 2533236"/>
                <a:gd name="connsiteY43" fmla="*/ 0 h 55119"/>
                <a:gd name="connsiteX44" fmla="*/ 1157768 w 2533236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236" h="55119">
                  <a:moveTo>
                    <a:pt x="1157768" y="0"/>
                  </a:moveTo>
                  <a:cubicBezTo>
                    <a:pt x="1110480" y="232"/>
                    <a:pt x="1063191" y="697"/>
                    <a:pt x="1015902" y="929"/>
                  </a:cubicBezTo>
                  <a:cubicBezTo>
                    <a:pt x="990893" y="1161"/>
                    <a:pt x="949971" y="2322"/>
                    <a:pt x="903136" y="2090"/>
                  </a:cubicBezTo>
                  <a:cubicBezTo>
                    <a:pt x="854029" y="1858"/>
                    <a:pt x="804921" y="2090"/>
                    <a:pt x="755814" y="2554"/>
                  </a:cubicBezTo>
                  <a:cubicBezTo>
                    <a:pt x="702159" y="3019"/>
                    <a:pt x="648050" y="3715"/>
                    <a:pt x="594395" y="4644"/>
                  </a:cubicBezTo>
                  <a:cubicBezTo>
                    <a:pt x="568477" y="5108"/>
                    <a:pt x="535739" y="6269"/>
                    <a:pt x="509821" y="6734"/>
                  </a:cubicBezTo>
                  <a:cubicBezTo>
                    <a:pt x="502091" y="6966"/>
                    <a:pt x="435250" y="7895"/>
                    <a:pt x="400693" y="8359"/>
                  </a:cubicBezTo>
                  <a:cubicBezTo>
                    <a:pt x="359315" y="8824"/>
                    <a:pt x="317938" y="10681"/>
                    <a:pt x="276105" y="11842"/>
                  </a:cubicBezTo>
                  <a:cubicBezTo>
                    <a:pt x="194714" y="14164"/>
                    <a:pt x="113323" y="16254"/>
                    <a:pt x="31932" y="18344"/>
                  </a:cubicBezTo>
                  <a:cubicBezTo>
                    <a:pt x="17836" y="18808"/>
                    <a:pt x="9651" y="20898"/>
                    <a:pt x="4195" y="25078"/>
                  </a:cubicBezTo>
                  <a:cubicBezTo>
                    <a:pt x="-4899" y="31347"/>
                    <a:pt x="2376" y="36687"/>
                    <a:pt x="11015" y="41796"/>
                  </a:cubicBezTo>
                  <a:cubicBezTo>
                    <a:pt x="19655" y="46904"/>
                    <a:pt x="32841" y="49226"/>
                    <a:pt x="52848" y="48065"/>
                  </a:cubicBezTo>
                  <a:cubicBezTo>
                    <a:pt x="91043" y="45743"/>
                    <a:pt x="129237" y="43886"/>
                    <a:pt x="167432" y="42260"/>
                  </a:cubicBezTo>
                  <a:cubicBezTo>
                    <a:pt x="333398" y="35759"/>
                    <a:pt x="499363" y="31347"/>
                    <a:pt x="666238" y="30186"/>
                  </a:cubicBezTo>
                  <a:cubicBezTo>
                    <a:pt x="706251" y="29954"/>
                    <a:pt x="745810" y="30186"/>
                    <a:pt x="785824" y="29721"/>
                  </a:cubicBezTo>
                  <a:cubicBezTo>
                    <a:pt x="848573" y="28793"/>
                    <a:pt x="910866" y="27400"/>
                    <a:pt x="973615" y="27400"/>
                  </a:cubicBezTo>
                  <a:cubicBezTo>
                    <a:pt x="985892" y="27400"/>
                    <a:pt x="998623" y="27167"/>
                    <a:pt x="1010900" y="27167"/>
                  </a:cubicBezTo>
                  <a:cubicBezTo>
                    <a:pt x="1023177" y="26935"/>
                    <a:pt x="1035454" y="26703"/>
                    <a:pt x="1047276" y="26935"/>
                  </a:cubicBezTo>
                  <a:cubicBezTo>
                    <a:pt x="1135033" y="27167"/>
                    <a:pt x="1222790" y="27400"/>
                    <a:pt x="1310548" y="27864"/>
                  </a:cubicBezTo>
                  <a:cubicBezTo>
                    <a:pt x="1416493" y="28328"/>
                    <a:pt x="1522892" y="28560"/>
                    <a:pt x="1628837" y="29489"/>
                  </a:cubicBezTo>
                  <a:cubicBezTo>
                    <a:pt x="1692950" y="29954"/>
                    <a:pt x="1757517" y="31347"/>
                    <a:pt x="1821630" y="32508"/>
                  </a:cubicBezTo>
                  <a:cubicBezTo>
                    <a:pt x="1892109" y="33901"/>
                    <a:pt x="1962587" y="35062"/>
                    <a:pt x="2033066" y="36920"/>
                  </a:cubicBezTo>
                  <a:cubicBezTo>
                    <a:pt x="2097178" y="38545"/>
                    <a:pt x="2160836" y="41099"/>
                    <a:pt x="2225404" y="41564"/>
                  </a:cubicBezTo>
                  <a:cubicBezTo>
                    <a:pt x="2233133" y="41564"/>
                    <a:pt x="2240863" y="41796"/>
                    <a:pt x="2248139" y="42260"/>
                  </a:cubicBezTo>
                  <a:cubicBezTo>
                    <a:pt x="2291335" y="45975"/>
                    <a:pt x="2336350" y="45511"/>
                    <a:pt x="2380002" y="47833"/>
                  </a:cubicBezTo>
                  <a:cubicBezTo>
                    <a:pt x="2420470" y="49923"/>
                    <a:pt x="2462757" y="52477"/>
                    <a:pt x="2497769" y="54567"/>
                  </a:cubicBezTo>
                  <a:cubicBezTo>
                    <a:pt x="2517776" y="56657"/>
                    <a:pt x="2524596" y="52477"/>
                    <a:pt x="2528688" y="47833"/>
                  </a:cubicBezTo>
                  <a:cubicBezTo>
                    <a:pt x="2536873" y="39009"/>
                    <a:pt x="2535054" y="32276"/>
                    <a:pt x="2514593" y="23220"/>
                  </a:cubicBezTo>
                  <a:cubicBezTo>
                    <a:pt x="2505044" y="21595"/>
                    <a:pt x="2496405" y="21827"/>
                    <a:pt x="2487311" y="21827"/>
                  </a:cubicBezTo>
                  <a:cubicBezTo>
                    <a:pt x="2483218" y="21827"/>
                    <a:pt x="2478671" y="21827"/>
                    <a:pt x="2474579" y="21827"/>
                  </a:cubicBezTo>
                  <a:cubicBezTo>
                    <a:pt x="2436384" y="20666"/>
                    <a:pt x="2398190" y="19273"/>
                    <a:pt x="2360449" y="17879"/>
                  </a:cubicBezTo>
                  <a:cubicBezTo>
                    <a:pt x="2339079" y="17183"/>
                    <a:pt x="2317708" y="16254"/>
                    <a:pt x="2296337" y="15790"/>
                  </a:cubicBezTo>
                  <a:cubicBezTo>
                    <a:pt x="2249048" y="14629"/>
                    <a:pt x="2201759" y="13932"/>
                    <a:pt x="2154470" y="12771"/>
                  </a:cubicBezTo>
                  <a:cubicBezTo>
                    <a:pt x="2113547" y="11842"/>
                    <a:pt x="2072170" y="10449"/>
                    <a:pt x="2031247" y="9520"/>
                  </a:cubicBezTo>
                  <a:cubicBezTo>
                    <a:pt x="2027154" y="9520"/>
                    <a:pt x="2017151" y="9520"/>
                    <a:pt x="2006693" y="9520"/>
                  </a:cubicBezTo>
                  <a:cubicBezTo>
                    <a:pt x="1993052" y="9752"/>
                    <a:pt x="1978502" y="9752"/>
                    <a:pt x="1972590" y="9520"/>
                  </a:cubicBezTo>
                  <a:cubicBezTo>
                    <a:pt x="1918481" y="6966"/>
                    <a:pt x="1817992" y="7198"/>
                    <a:pt x="1802987" y="6269"/>
                  </a:cubicBezTo>
                  <a:cubicBezTo>
                    <a:pt x="1774796" y="4412"/>
                    <a:pt x="1744786" y="3947"/>
                    <a:pt x="1718868" y="3947"/>
                  </a:cubicBezTo>
                  <a:cubicBezTo>
                    <a:pt x="1686584" y="3715"/>
                    <a:pt x="1654301" y="2322"/>
                    <a:pt x="1622017" y="2554"/>
                  </a:cubicBezTo>
                  <a:cubicBezTo>
                    <a:pt x="1600646" y="2786"/>
                    <a:pt x="1579730" y="2786"/>
                    <a:pt x="1557904" y="2322"/>
                  </a:cubicBezTo>
                  <a:cubicBezTo>
                    <a:pt x="1513798" y="1161"/>
                    <a:pt x="1468783" y="2090"/>
                    <a:pt x="1424223" y="929"/>
                  </a:cubicBezTo>
                  <a:cubicBezTo>
                    <a:pt x="1391939" y="232"/>
                    <a:pt x="1359655" y="464"/>
                    <a:pt x="1327371" y="464"/>
                  </a:cubicBezTo>
                  <a:cubicBezTo>
                    <a:pt x="1310548" y="464"/>
                    <a:pt x="1293724" y="697"/>
                    <a:pt x="1277354" y="697"/>
                  </a:cubicBezTo>
                  <a:cubicBezTo>
                    <a:pt x="1244161" y="697"/>
                    <a:pt x="1210514" y="0"/>
                    <a:pt x="1177320" y="0"/>
                  </a:cubicBezTo>
                  <a:cubicBezTo>
                    <a:pt x="1170500" y="0"/>
                    <a:pt x="1164134" y="0"/>
                    <a:pt x="1157768" y="0"/>
                  </a:cubicBezTo>
                </a:path>
              </a:pathLst>
            </a:custGeom>
            <a:solidFill>
              <a:srgbClr val="76BEAF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D10DCAD-8FA5-40BD-B747-755A9BEB84EF}"/>
                </a:ext>
              </a:extLst>
            </p:cNvPr>
            <p:cNvSpPr/>
            <p:nvPr/>
          </p:nvSpPr>
          <p:spPr>
            <a:xfrm>
              <a:off x="-252409" y="6268062"/>
              <a:ext cx="2533691" cy="55119"/>
            </a:xfrm>
            <a:custGeom>
              <a:avLst/>
              <a:gdLst>
                <a:gd name="connsiteX0" fmla="*/ 1157768 w 2533691"/>
                <a:gd name="connsiteY0" fmla="*/ 0 h 55119"/>
                <a:gd name="connsiteX1" fmla="*/ 1015902 w 2533691"/>
                <a:gd name="connsiteY1" fmla="*/ 929 h 55119"/>
                <a:gd name="connsiteX2" fmla="*/ 903136 w 2533691"/>
                <a:gd name="connsiteY2" fmla="*/ 2090 h 55119"/>
                <a:gd name="connsiteX3" fmla="*/ 755814 w 2533691"/>
                <a:gd name="connsiteY3" fmla="*/ 2554 h 55119"/>
                <a:gd name="connsiteX4" fmla="*/ 594395 w 2533691"/>
                <a:gd name="connsiteY4" fmla="*/ 4644 h 55119"/>
                <a:gd name="connsiteX5" fmla="*/ 509821 w 2533691"/>
                <a:gd name="connsiteY5" fmla="*/ 6734 h 55119"/>
                <a:gd name="connsiteX6" fmla="*/ 400693 w 2533691"/>
                <a:gd name="connsiteY6" fmla="*/ 8359 h 55119"/>
                <a:gd name="connsiteX7" fmla="*/ 276105 w 2533691"/>
                <a:gd name="connsiteY7" fmla="*/ 11842 h 55119"/>
                <a:gd name="connsiteX8" fmla="*/ 31932 w 2533691"/>
                <a:gd name="connsiteY8" fmla="*/ 18344 h 55119"/>
                <a:gd name="connsiteX9" fmla="*/ 4195 w 2533691"/>
                <a:gd name="connsiteY9" fmla="*/ 25078 h 55119"/>
                <a:gd name="connsiteX10" fmla="*/ 11015 w 2533691"/>
                <a:gd name="connsiteY10" fmla="*/ 41796 h 55119"/>
                <a:gd name="connsiteX11" fmla="*/ 52848 w 2533691"/>
                <a:gd name="connsiteY11" fmla="*/ 48065 h 55119"/>
                <a:gd name="connsiteX12" fmla="*/ 167432 w 2533691"/>
                <a:gd name="connsiteY12" fmla="*/ 42260 h 55119"/>
                <a:gd name="connsiteX13" fmla="*/ 666238 w 2533691"/>
                <a:gd name="connsiteY13" fmla="*/ 30186 h 55119"/>
                <a:gd name="connsiteX14" fmla="*/ 785824 w 2533691"/>
                <a:gd name="connsiteY14" fmla="*/ 29722 h 55119"/>
                <a:gd name="connsiteX15" fmla="*/ 973615 w 2533691"/>
                <a:gd name="connsiteY15" fmla="*/ 27400 h 55119"/>
                <a:gd name="connsiteX16" fmla="*/ 1010900 w 2533691"/>
                <a:gd name="connsiteY16" fmla="*/ 27167 h 55119"/>
                <a:gd name="connsiteX17" fmla="*/ 1047731 w 2533691"/>
                <a:gd name="connsiteY17" fmla="*/ 26935 h 55119"/>
                <a:gd name="connsiteX18" fmla="*/ 1311002 w 2533691"/>
                <a:gd name="connsiteY18" fmla="*/ 27864 h 55119"/>
                <a:gd name="connsiteX19" fmla="*/ 1629292 w 2533691"/>
                <a:gd name="connsiteY19" fmla="*/ 29489 h 55119"/>
                <a:gd name="connsiteX20" fmla="*/ 1822085 w 2533691"/>
                <a:gd name="connsiteY20" fmla="*/ 32508 h 55119"/>
                <a:gd name="connsiteX21" fmla="*/ 2033520 w 2533691"/>
                <a:gd name="connsiteY21" fmla="*/ 36920 h 55119"/>
                <a:gd name="connsiteX22" fmla="*/ 2225858 w 2533691"/>
                <a:gd name="connsiteY22" fmla="*/ 41564 h 55119"/>
                <a:gd name="connsiteX23" fmla="*/ 2248593 w 2533691"/>
                <a:gd name="connsiteY23" fmla="*/ 42260 h 55119"/>
                <a:gd name="connsiteX24" fmla="*/ 2380456 w 2533691"/>
                <a:gd name="connsiteY24" fmla="*/ 47833 h 55119"/>
                <a:gd name="connsiteX25" fmla="*/ 2498224 w 2533691"/>
                <a:gd name="connsiteY25" fmla="*/ 54567 h 55119"/>
                <a:gd name="connsiteX26" fmla="*/ 2529143 w 2533691"/>
                <a:gd name="connsiteY26" fmla="*/ 47833 h 55119"/>
                <a:gd name="connsiteX27" fmla="*/ 2515047 w 2533691"/>
                <a:gd name="connsiteY27" fmla="*/ 23220 h 55119"/>
                <a:gd name="connsiteX28" fmla="*/ 2487765 w 2533691"/>
                <a:gd name="connsiteY28" fmla="*/ 21827 h 55119"/>
                <a:gd name="connsiteX29" fmla="*/ 2475034 w 2533691"/>
                <a:gd name="connsiteY29" fmla="*/ 21827 h 55119"/>
                <a:gd name="connsiteX30" fmla="*/ 2360904 w 2533691"/>
                <a:gd name="connsiteY30" fmla="*/ 17879 h 55119"/>
                <a:gd name="connsiteX31" fmla="*/ 2296791 w 2533691"/>
                <a:gd name="connsiteY31" fmla="*/ 15790 h 55119"/>
                <a:gd name="connsiteX32" fmla="*/ 2154925 w 2533691"/>
                <a:gd name="connsiteY32" fmla="*/ 12771 h 55119"/>
                <a:gd name="connsiteX33" fmla="*/ 2031701 w 2533691"/>
                <a:gd name="connsiteY33" fmla="*/ 9520 h 55119"/>
                <a:gd name="connsiteX34" fmla="*/ 2007148 w 2533691"/>
                <a:gd name="connsiteY34" fmla="*/ 9520 h 55119"/>
                <a:gd name="connsiteX35" fmla="*/ 1973045 w 2533691"/>
                <a:gd name="connsiteY35" fmla="*/ 9520 h 55119"/>
                <a:gd name="connsiteX36" fmla="*/ 1803442 w 2533691"/>
                <a:gd name="connsiteY36" fmla="*/ 6269 h 55119"/>
                <a:gd name="connsiteX37" fmla="*/ 1719323 w 2533691"/>
                <a:gd name="connsiteY37" fmla="*/ 3947 h 55119"/>
                <a:gd name="connsiteX38" fmla="*/ 1622472 w 2533691"/>
                <a:gd name="connsiteY38" fmla="*/ 2554 h 55119"/>
                <a:gd name="connsiteX39" fmla="*/ 1558359 w 2533691"/>
                <a:gd name="connsiteY39" fmla="*/ 2322 h 55119"/>
                <a:gd name="connsiteX40" fmla="*/ 1424677 w 2533691"/>
                <a:gd name="connsiteY40" fmla="*/ 929 h 55119"/>
                <a:gd name="connsiteX41" fmla="*/ 1327826 w 2533691"/>
                <a:gd name="connsiteY41" fmla="*/ 464 h 55119"/>
                <a:gd name="connsiteX42" fmla="*/ 1277809 w 2533691"/>
                <a:gd name="connsiteY42" fmla="*/ 697 h 55119"/>
                <a:gd name="connsiteX43" fmla="*/ 1177775 w 2533691"/>
                <a:gd name="connsiteY43" fmla="*/ 0 h 55119"/>
                <a:gd name="connsiteX44" fmla="*/ 1157768 w 2533691"/>
                <a:gd name="connsiteY44" fmla="*/ 0 h 5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33691" h="55119">
                  <a:moveTo>
                    <a:pt x="1157768" y="0"/>
                  </a:moveTo>
                  <a:cubicBezTo>
                    <a:pt x="1110480" y="232"/>
                    <a:pt x="1063191" y="697"/>
                    <a:pt x="1015902" y="929"/>
                  </a:cubicBezTo>
                  <a:cubicBezTo>
                    <a:pt x="990893" y="1161"/>
                    <a:pt x="949971" y="2322"/>
                    <a:pt x="903136" y="2090"/>
                  </a:cubicBezTo>
                  <a:cubicBezTo>
                    <a:pt x="854029" y="1858"/>
                    <a:pt x="804921" y="2090"/>
                    <a:pt x="755814" y="2554"/>
                  </a:cubicBezTo>
                  <a:cubicBezTo>
                    <a:pt x="702159" y="3019"/>
                    <a:pt x="648050" y="3715"/>
                    <a:pt x="594395" y="4644"/>
                  </a:cubicBezTo>
                  <a:cubicBezTo>
                    <a:pt x="568477" y="5108"/>
                    <a:pt x="535739" y="6269"/>
                    <a:pt x="509821" y="6734"/>
                  </a:cubicBezTo>
                  <a:cubicBezTo>
                    <a:pt x="502091" y="6966"/>
                    <a:pt x="435250" y="7895"/>
                    <a:pt x="400693" y="8359"/>
                  </a:cubicBezTo>
                  <a:cubicBezTo>
                    <a:pt x="359315" y="8824"/>
                    <a:pt x="317938" y="10681"/>
                    <a:pt x="276105" y="11842"/>
                  </a:cubicBezTo>
                  <a:cubicBezTo>
                    <a:pt x="194714" y="14164"/>
                    <a:pt x="113323" y="16254"/>
                    <a:pt x="31932" y="18344"/>
                  </a:cubicBezTo>
                  <a:cubicBezTo>
                    <a:pt x="17836" y="18808"/>
                    <a:pt x="9651" y="20898"/>
                    <a:pt x="4195" y="25078"/>
                  </a:cubicBezTo>
                  <a:cubicBezTo>
                    <a:pt x="-4899" y="31347"/>
                    <a:pt x="2376" y="36688"/>
                    <a:pt x="11015" y="41796"/>
                  </a:cubicBezTo>
                  <a:cubicBezTo>
                    <a:pt x="19655" y="46904"/>
                    <a:pt x="32841" y="49226"/>
                    <a:pt x="52848" y="48065"/>
                  </a:cubicBezTo>
                  <a:cubicBezTo>
                    <a:pt x="91043" y="45743"/>
                    <a:pt x="129237" y="43886"/>
                    <a:pt x="167432" y="42260"/>
                  </a:cubicBezTo>
                  <a:cubicBezTo>
                    <a:pt x="333398" y="35759"/>
                    <a:pt x="499363" y="31347"/>
                    <a:pt x="666238" y="30186"/>
                  </a:cubicBezTo>
                  <a:cubicBezTo>
                    <a:pt x="706251" y="29954"/>
                    <a:pt x="745810" y="30186"/>
                    <a:pt x="785824" y="29722"/>
                  </a:cubicBezTo>
                  <a:cubicBezTo>
                    <a:pt x="848573" y="28793"/>
                    <a:pt x="910866" y="27400"/>
                    <a:pt x="973615" y="27400"/>
                  </a:cubicBezTo>
                  <a:cubicBezTo>
                    <a:pt x="985892" y="27400"/>
                    <a:pt x="998623" y="27167"/>
                    <a:pt x="1010900" y="27167"/>
                  </a:cubicBezTo>
                  <a:cubicBezTo>
                    <a:pt x="1023177" y="26935"/>
                    <a:pt x="1035454" y="26703"/>
                    <a:pt x="1047731" y="26935"/>
                  </a:cubicBezTo>
                  <a:cubicBezTo>
                    <a:pt x="1135488" y="27167"/>
                    <a:pt x="1223245" y="27400"/>
                    <a:pt x="1311002" y="27864"/>
                  </a:cubicBezTo>
                  <a:cubicBezTo>
                    <a:pt x="1416947" y="28328"/>
                    <a:pt x="1523347" y="28561"/>
                    <a:pt x="1629292" y="29489"/>
                  </a:cubicBezTo>
                  <a:cubicBezTo>
                    <a:pt x="1693405" y="29954"/>
                    <a:pt x="1757972" y="31347"/>
                    <a:pt x="1822085" y="32508"/>
                  </a:cubicBezTo>
                  <a:cubicBezTo>
                    <a:pt x="1892563" y="33901"/>
                    <a:pt x="1963042" y="35062"/>
                    <a:pt x="2033520" y="36920"/>
                  </a:cubicBezTo>
                  <a:cubicBezTo>
                    <a:pt x="2097633" y="38545"/>
                    <a:pt x="2161291" y="41099"/>
                    <a:pt x="2225858" y="41564"/>
                  </a:cubicBezTo>
                  <a:cubicBezTo>
                    <a:pt x="2233588" y="41564"/>
                    <a:pt x="2241318" y="41796"/>
                    <a:pt x="2248593" y="42260"/>
                  </a:cubicBezTo>
                  <a:cubicBezTo>
                    <a:pt x="2291790" y="45975"/>
                    <a:pt x="2336805" y="45511"/>
                    <a:pt x="2380456" y="47833"/>
                  </a:cubicBezTo>
                  <a:cubicBezTo>
                    <a:pt x="2420925" y="49923"/>
                    <a:pt x="2463212" y="52477"/>
                    <a:pt x="2498224" y="54567"/>
                  </a:cubicBezTo>
                  <a:cubicBezTo>
                    <a:pt x="2518230" y="56657"/>
                    <a:pt x="2525051" y="52477"/>
                    <a:pt x="2529143" y="47833"/>
                  </a:cubicBezTo>
                  <a:cubicBezTo>
                    <a:pt x="2537328" y="39009"/>
                    <a:pt x="2535509" y="32276"/>
                    <a:pt x="2515047" y="23220"/>
                  </a:cubicBezTo>
                  <a:cubicBezTo>
                    <a:pt x="2505499" y="21595"/>
                    <a:pt x="2496859" y="21827"/>
                    <a:pt x="2487765" y="21827"/>
                  </a:cubicBezTo>
                  <a:cubicBezTo>
                    <a:pt x="2483673" y="21827"/>
                    <a:pt x="2479126" y="21827"/>
                    <a:pt x="2475034" y="21827"/>
                  </a:cubicBezTo>
                  <a:cubicBezTo>
                    <a:pt x="2436839" y="20666"/>
                    <a:pt x="2398644" y="19273"/>
                    <a:pt x="2360904" y="17879"/>
                  </a:cubicBezTo>
                  <a:cubicBezTo>
                    <a:pt x="2339533" y="17183"/>
                    <a:pt x="2318162" y="16254"/>
                    <a:pt x="2296791" y="15790"/>
                  </a:cubicBezTo>
                  <a:cubicBezTo>
                    <a:pt x="2249503" y="14629"/>
                    <a:pt x="2202214" y="13932"/>
                    <a:pt x="2154925" y="12771"/>
                  </a:cubicBezTo>
                  <a:cubicBezTo>
                    <a:pt x="2114002" y="11842"/>
                    <a:pt x="2072624" y="10449"/>
                    <a:pt x="2031701" y="9520"/>
                  </a:cubicBezTo>
                  <a:cubicBezTo>
                    <a:pt x="2027609" y="9520"/>
                    <a:pt x="2017606" y="9520"/>
                    <a:pt x="2007148" y="9520"/>
                  </a:cubicBezTo>
                  <a:cubicBezTo>
                    <a:pt x="1993507" y="9752"/>
                    <a:pt x="1978956" y="9752"/>
                    <a:pt x="1973045" y="9520"/>
                  </a:cubicBezTo>
                  <a:cubicBezTo>
                    <a:pt x="1918936" y="6966"/>
                    <a:pt x="1818447" y="7198"/>
                    <a:pt x="1803442" y="6269"/>
                  </a:cubicBezTo>
                  <a:cubicBezTo>
                    <a:pt x="1775251" y="4412"/>
                    <a:pt x="1745241" y="3947"/>
                    <a:pt x="1719323" y="3947"/>
                  </a:cubicBezTo>
                  <a:cubicBezTo>
                    <a:pt x="1687039" y="3715"/>
                    <a:pt x="1654755" y="2322"/>
                    <a:pt x="1622472" y="2554"/>
                  </a:cubicBezTo>
                  <a:cubicBezTo>
                    <a:pt x="1601101" y="2786"/>
                    <a:pt x="1580185" y="2786"/>
                    <a:pt x="1558359" y="2322"/>
                  </a:cubicBezTo>
                  <a:cubicBezTo>
                    <a:pt x="1514253" y="1161"/>
                    <a:pt x="1469238" y="2090"/>
                    <a:pt x="1424677" y="929"/>
                  </a:cubicBezTo>
                  <a:cubicBezTo>
                    <a:pt x="1392394" y="232"/>
                    <a:pt x="1360110" y="464"/>
                    <a:pt x="1327826" y="464"/>
                  </a:cubicBezTo>
                  <a:cubicBezTo>
                    <a:pt x="1311002" y="464"/>
                    <a:pt x="1294178" y="697"/>
                    <a:pt x="1277809" y="697"/>
                  </a:cubicBezTo>
                  <a:cubicBezTo>
                    <a:pt x="1244616" y="697"/>
                    <a:pt x="1210968" y="0"/>
                    <a:pt x="1177775" y="0"/>
                  </a:cubicBezTo>
                  <a:cubicBezTo>
                    <a:pt x="1170500" y="0"/>
                    <a:pt x="1164134" y="0"/>
                    <a:pt x="1157768" y="0"/>
                  </a:cubicBezTo>
                </a:path>
              </a:pathLst>
            </a:custGeom>
            <a:solidFill>
              <a:srgbClr val="E79257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34778392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6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EC75C-02A1-4CD0-8FF1-77E734E05A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1" indent="0" algn="l">
              <a:buNone/>
            </a:pPr>
            <a:r>
              <a:rPr lang="en-US" sz="2800" dirty="0">
                <a:solidFill>
                  <a:srgbClr val="4E6989"/>
                </a:solidFill>
              </a:rPr>
              <a:t>We’re passionate about Seven Steps. Before, teaching writing was like: </a:t>
            </a:r>
            <a:r>
              <a:rPr lang="en-US" sz="2800" i="1" dirty="0">
                <a:solidFill>
                  <a:srgbClr val="4E6989"/>
                </a:solidFill>
              </a:rPr>
              <a:t>Ugh</a:t>
            </a:r>
            <a:r>
              <a:rPr lang="en-US" sz="2800" dirty="0">
                <a:solidFill>
                  <a:srgbClr val="4E6989"/>
                </a:solidFill>
              </a:rPr>
              <a:t>, we’ve got to teach writing again. Now, it’s like: </a:t>
            </a:r>
            <a:br>
              <a:rPr lang="en-US" sz="2800" dirty="0">
                <a:solidFill>
                  <a:srgbClr val="4E6989"/>
                </a:solidFill>
              </a:rPr>
            </a:br>
            <a:r>
              <a:rPr lang="en-US" sz="2800" dirty="0">
                <a:solidFill>
                  <a:srgbClr val="4E6989"/>
                </a:solidFill>
              </a:rPr>
              <a:t>Wow, this really works!</a:t>
            </a:r>
          </a:p>
          <a:p>
            <a:pPr marL="0" lvl="1" indent="0" algn="l">
              <a:buNone/>
            </a:pPr>
            <a:r>
              <a:rPr lang="en-US" sz="2800" dirty="0">
                <a:solidFill>
                  <a:srgbClr val="4E6989"/>
                </a:solidFill>
              </a:rPr>
              <a:t>Seven Steps has given our students and </a:t>
            </a:r>
            <a:br>
              <a:rPr lang="en-US" sz="2800" dirty="0">
                <a:solidFill>
                  <a:srgbClr val="4E6989"/>
                </a:solidFill>
              </a:rPr>
            </a:br>
            <a:r>
              <a:rPr lang="en-US" sz="2800" dirty="0">
                <a:solidFill>
                  <a:srgbClr val="4E6989"/>
                </a:solidFill>
              </a:rPr>
              <a:t>teaching team the strategies to go for gold!</a:t>
            </a:r>
          </a:p>
          <a:p>
            <a:pPr marL="0" lvl="1" indent="0" algn="r">
              <a:buNone/>
            </a:pPr>
            <a:r>
              <a:rPr lang="en-US" sz="2000" dirty="0">
                <a:solidFill>
                  <a:srgbClr val="4E6989"/>
                </a:solidFill>
              </a:rPr>
              <a:t>– Mary Semaan, Head of Primary, Al Sadiq College 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E40CA5E-557D-4CA7-8408-B859ADDD63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000" y="1523206"/>
            <a:ext cx="2659063" cy="3809999"/>
          </a:xfrm>
        </p:spPr>
      </p:pic>
    </p:spTree>
    <p:extLst>
      <p:ext uri="{BB962C8B-B14F-4D97-AF65-F5344CB8AC3E}">
        <p14:creationId xmlns:p14="http://schemas.microsoft.com/office/powerpoint/2010/main" val="35595563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89D2FD-B892-4525-8D78-018C602923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sz="4800" b="1" dirty="0">
                <a:solidFill>
                  <a:srgbClr val="4E6989"/>
                </a:solidFill>
              </a:rPr>
              <a:t>So, how do we </a:t>
            </a:r>
            <a:br>
              <a:rPr lang="en-US" sz="4800" b="1" dirty="0">
                <a:solidFill>
                  <a:srgbClr val="4E6989"/>
                </a:solidFill>
              </a:rPr>
            </a:br>
            <a:r>
              <a:rPr lang="en-US" sz="4800" b="1" dirty="0">
                <a:solidFill>
                  <a:srgbClr val="4E6989"/>
                </a:solidFill>
              </a:rPr>
              <a:t>get started?</a:t>
            </a:r>
            <a:endParaRPr lang="en-AU" sz="4800" b="1" dirty="0">
              <a:solidFill>
                <a:srgbClr val="4E6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010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4988FB-4C42-48C8-9063-7096F00FB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marL="0" indent="0">
              <a:buNone/>
            </a:pPr>
            <a:r>
              <a:rPr lang="en-AU" b="1" dirty="0">
                <a:solidFill>
                  <a:schemeClr val="bg1"/>
                </a:solidFill>
              </a:rPr>
              <a:t>Whole-school training and resources </a:t>
            </a:r>
            <a:endParaRPr lang="en-US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ECDF2B-4D93-46F7-AA9F-4923B231D3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5946" y="1620000"/>
            <a:ext cx="5266267" cy="4399801"/>
          </a:xfrm>
        </p:spPr>
        <p:txBody>
          <a:bodyPr/>
          <a:lstStyle/>
          <a:p>
            <a:pPr lvl="2">
              <a:spcAft>
                <a:spcPts val="1200"/>
              </a:spcAft>
            </a:pPr>
            <a:endParaRPr lang="en-US" sz="3200" dirty="0">
              <a:solidFill>
                <a:srgbClr val="4E6989"/>
              </a:solidFill>
            </a:endParaRPr>
          </a:p>
          <a:p>
            <a:pPr lvl="2">
              <a:spcAft>
                <a:spcPts val="1200"/>
              </a:spcAft>
            </a:pPr>
            <a:r>
              <a:rPr lang="en-US" sz="3600" dirty="0">
                <a:solidFill>
                  <a:srgbClr val="4E6989"/>
                </a:solidFill>
              </a:rPr>
              <a:t>Whole-school workshops</a:t>
            </a:r>
          </a:p>
          <a:p>
            <a:pPr lvl="2">
              <a:spcAft>
                <a:spcPts val="1200"/>
              </a:spcAft>
            </a:pPr>
            <a:r>
              <a:rPr lang="en-US" sz="3600" dirty="0">
                <a:solidFill>
                  <a:srgbClr val="4E6989"/>
                </a:solidFill>
              </a:rPr>
              <a:t>Award-winning teaching resources</a:t>
            </a:r>
          </a:p>
          <a:p>
            <a:pPr lvl="2">
              <a:spcAft>
                <a:spcPts val="1200"/>
              </a:spcAft>
            </a:pPr>
            <a:r>
              <a:rPr lang="en-US" sz="3600" dirty="0">
                <a:solidFill>
                  <a:srgbClr val="4E6989"/>
                </a:solidFill>
              </a:rPr>
              <a:t>Ongoing support and training</a:t>
            </a:r>
            <a:endParaRPr lang="en-US" sz="3600" b="1" dirty="0">
              <a:solidFill>
                <a:srgbClr val="4E6989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rgbClr val="4E6989"/>
              </a:solidFill>
            </a:endParaRPr>
          </a:p>
        </p:txBody>
      </p:sp>
      <p:pic>
        <p:nvPicPr>
          <p:cNvPr id="5" name="Picture Placeholder 4" descr="A person standing in front of a group of people&#10;&#10;Description automatically generated">
            <a:extLst>
              <a:ext uri="{FF2B5EF4-FFF2-40B4-BE49-F238E27FC236}">
                <a16:creationId xmlns:a16="http://schemas.microsoft.com/office/drawing/2014/main" id="{B932F239-EABE-16DC-A1E9-75ADDEEE35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21969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1AB0EF4-E2C9-40C6-9CF2-12A34DE0E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0" y="490943"/>
            <a:ext cx="10753200" cy="963474"/>
          </a:xfrm>
        </p:spPr>
        <p:txBody>
          <a:bodyPr/>
          <a:lstStyle/>
          <a:p>
            <a:r>
              <a:rPr lang="en-AU" sz="4800" b="1" dirty="0">
                <a:solidFill>
                  <a:schemeClr val="bg1"/>
                </a:solidFill>
              </a:rPr>
              <a:t>Seven Steps Workshops</a:t>
            </a:r>
            <a:endParaRPr lang="en-AU" sz="4000" b="1" dirty="0">
              <a:solidFill>
                <a:schemeClr val="bg1"/>
              </a:solidFill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E419DEE-950B-44D2-9663-10A8CC00DA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4200" y="1620000"/>
            <a:ext cx="4537800" cy="4399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C0B3E47-453F-4EE3-8E89-DA59969EF2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42950" y="2345394"/>
            <a:ext cx="5199722" cy="3277537"/>
          </a:xfrm>
        </p:spPr>
        <p:txBody>
          <a:bodyPr/>
          <a:lstStyle/>
          <a:p>
            <a:pPr marL="0" indent="0" algn="l">
              <a:lnSpc>
                <a:spcPts val="3600"/>
              </a:lnSpc>
              <a:buNone/>
            </a:pPr>
            <a:r>
              <a:rPr lang="en-GB" sz="3400" b="0" i="1" dirty="0">
                <a:solidFill>
                  <a:srgbClr val="4E6989"/>
                </a:solidFill>
                <a:effectLst/>
              </a:rPr>
              <a:t>This workshop has been one of the best of my career. </a:t>
            </a:r>
          </a:p>
          <a:p>
            <a:pPr marL="0" indent="0">
              <a:lnSpc>
                <a:spcPts val="3600"/>
              </a:lnSpc>
              <a:buNone/>
            </a:pPr>
            <a:r>
              <a:rPr lang="en-GB" sz="3400" b="0" i="1" dirty="0">
                <a:solidFill>
                  <a:srgbClr val="4E6989"/>
                </a:solidFill>
                <a:effectLst/>
              </a:rPr>
              <a:t>It has inspired me to change how I teach writing and provided me with the resources to do it. </a:t>
            </a:r>
            <a:r>
              <a:rPr lang="en-GB" b="0" i="1" dirty="0">
                <a:solidFill>
                  <a:srgbClr val="4E6989"/>
                </a:solidFill>
                <a:effectLst/>
              </a:rPr>
              <a:t>     </a:t>
            </a:r>
            <a:endParaRPr lang="en-GB" i="1" dirty="0">
              <a:solidFill>
                <a:srgbClr val="4E6989"/>
              </a:solidFill>
            </a:endParaRPr>
          </a:p>
          <a:p>
            <a:pPr marL="0" indent="0" algn="r">
              <a:lnSpc>
                <a:spcPts val="3600"/>
              </a:lnSpc>
              <a:buNone/>
            </a:pPr>
            <a:r>
              <a:rPr lang="en-GB" sz="2800" dirty="0">
                <a:solidFill>
                  <a:srgbClr val="4E6989"/>
                </a:solidFill>
              </a:rPr>
              <a:t>~ Irene, Assistant Principal  </a:t>
            </a:r>
            <a:endParaRPr lang="en-US" sz="2800" b="0" dirty="0">
              <a:solidFill>
                <a:srgbClr val="4E6989"/>
              </a:solidFill>
              <a:effectLst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CE1D61-9743-3F74-0CBE-754ED7014666}"/>
              </a:ext>
            </a:extLst>
          </p:cNvPr>
          <p:cNvSpPr/>
          <p:nvPr/>
        </p:nvSpPr>
        <p:spPr>
          <a:xfrm rot="939514">
            <a:off x="7615386" y="3405220"/>
            <a:ext cx="335666" cy="136003"/>
          </a:xfrm>
          <a:prstGeom prst="rect">
            <a:avLst/>
          </a:prstGeom>
          <a:solidFill>
            <a:srgbClr val="CAD6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0DE58E-FE43-9C1D-2AF6-3AADA643C320}"/>
              </a:ext>
            </a:extLst>
          </p:cNvPr>
          <p:cNvSpPr txBox="1"/>
          <p:nvPr/>
        </p:nvSpPr>
        <p:spPr>
          <a:xfrm>
            <a:off x="719400" y="1837562"/>
            <a:ext cx="1354138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AU" sz="6000" b="1" dirty="0">
                <a:solidFill>
                  <a:srgbClr val="4E6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pic>
        <p:nvPicPr>
          <p:cNvPr id="5" name="Picture 4" descr="A gold and red badge with text&#10;&#10;Description automatically generated">
            <a:extLst>
              <a:ext uri="{FF2B5EF4-FFF2-40B4-BE49-F238E27FC236}">
                <a16:creationId xmlns:a16="http://schemas.microsoft.com/office/drawing/2014/main" id="{9F1DE8F3-AA10-F062-2C4A-B9B256CBC42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5376" y="3984163"/>
            <a:ext cx="2507673" cy="250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3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D4D929E-EA07-63E7-C771-B57A3B898605}"/>
              </a:ext>
            </a:extLst>
          </p:cNvPr>
          <p:cNvSpPr txBox="1">
            <a:spLocks/>
          </p:cNvSpPr>
          <p:nvPr/>
        </p:nvSpPr>
        <p:spPr>
          <a:xfrm>
            <a:off x="533398" y="640716"/>
            <a:ext cx="3870375" cy="9634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AU" sz="5400" b="1" dirty="0"/>
              <a:t>Teacher Hub </a:t>
            </a:r>
            <a:br>
              <a:rPr lang="en-AU" b="1" dirty="0"/>
            </a:br>
            <a:endParaRPr lang="en-AU" sz="4000" dirty="0"/>
          </a:p>
        </p:txBody>
      </p:sp>
      <p:pic>
        <p:nvPicPr>
          <p:cNvPr id="21" name="Picture 20" descr="A computer with many papers&#10;&#10;Description automatically generated">
            <a:extLst>
              <a:ext uri="{FF2B5EF4-FFF2-40B4-BE49-F238E27FC236}">
                <a16:creationId xmlns:a16="http://schemas.microsoft.com/office/drawing/2014/main" id="{D418ED02-1355-E0FE-C595-1C790D464E0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408" y="1380181"/>
            <a:ext cx="8650194" cy="5088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D75035-371B-22C2-2831-8DCD046852AC}"/>
              </a:ext>
            </a:extLst>
          </p:cNvPr>
          <p:cNvSpPr txBox="1"/>
          <p:nvPr/>
        </p:nvSpPr>
        <p:spPr>
          <a:xfrm>
            <a:off x="533398" y="1604190"/>
            <a:ext cx="2667001" cy="1691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GB" sz="3200" b="1" dirty="0">
                <a:solidFill>
                  <a:schemeClr val="bg1"/>
                </a:solidFill>
              </a:rPr>
              <a:t>School-wide access to the online Seven Steps platform</a:t>
            </a:r>
            <a:endParaRPr lang="en-A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27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D3F81-0DDE-41F2-AF47-79FA381929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64589" y="943430"/>
            <a:ext cx="5021244" cy="4380926"/>
          </a:xfrm>
        </p:spPr>
        <p:txBody>
          <a:bodyPr/>
          <a:lstStyle/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r>
              <a:rPr lang="en-US" sz="3600" dirty="0"/>
              <a:t>Together with Seven Steps, we can boost our students’ writing ability, and help them thrive. </a:t>
            </a:r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None/>
            </a:pPr>
            <a:endParaRPr lang="en-US" sz="3600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D1A72AB-C3B2-4531-9BC9-277F42DF73C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18" y="0"/>
            <a:ext cx="5296832" cy="6858000"/>
          </a:xfr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54FB954-AF95-418E-8DDA-2F6992B84E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162" b="25755"/>
          <a:stretch/>
        </p:blipFill>
        <p:spPr>
          <a:xfrm>
            <a:off x="6698628" y="4589568"/>
            <a:ext cx="4153167" cy="924539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975F613-AE66-D218-CD23-A3D3BA4E7292}"/>
              </a:ext>
            </a:extLst>
          </p:cNvPr>
          <p:cNvSpPr txBox="1">
            <a:spLocks/>
          </p:cNvSpPr>
          <p:nvPr/>
        </p:nvSpPr>
        <p:spPr>
          <a:xfrm>
            <a:off x="6096000" y="4389678"/>
            <a:ext cx="5326742" cy="9245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ts val="39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3600" dirty="0"/>
              <a:t>Both at school, and in life!</a:t>
            </a:r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3600" dirty="0"/>
          </a:p>
          <a:p>
            <a:pPr marL="0" lvl="1" indent="0" algn="ctr">
              <a:lnSpc>
                <a:spcPts val="39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5544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4988FB-4C42-48C8-9063-7096F00FB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marL="0" indent="0">
              <a:buNone/>
            </a:pPr>
            <a:r>
              <a:rPr lang="en-US" sz="5400" b="1" dirty="0"/>
              <a:t>Teacher Hub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EF146AC-BA5C-40A9-9846-0449A76CC0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ECDF2B-4D93-46F7-AA9F-4923B231D3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06859" y="1619999"/>
            <a:ext cx="4621297" cy="4399801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rgbClr val="4E6989"/>
                </a:solidFill>
              </a:rPr>
              <a:t>[Teacher Hub] is so meticulously scaffolded for our professional learning and provides teachers with the tools they need to begin effective writing instruction immediately.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9249AF-5967-5192-EAC1-A794C76548FF}"/>
              </a:ext>
            </a:extLst>
          </p:cNvPr>
          <p:cNvSpPr txBox="1"/>
          <p:nvPr/>
        </p:nvSpPr>
        <p:spPr>
          <a:xfrm>
            <a:off x="924107" y="1780675"/>
            <a:ext cx="1354138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AU" sz="12000" b="1" dirty="0">
                <a:solidFill>
                  <a:srgbClr val="4E6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</a:p>
        </p:txBody>
      </p:sp>
      <p:pic>
        <p:nvPicPr>
          <p:cNvPr id="5" name="Picture 4" descr="A logo for a company&#10;&#10;Description automatically generated">
            <a:extLst>
              <a:ext uri="{FF2B5EF4-FFF2-40B4-BE49-F238E27FC236}">
                <a16:creationId xmlns:a16="http://schemas.microsoft.com/office/drawing/2014/main" id="{8FB2D0D3-59A1-B35F-F9EC-F64DD1A407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5141" y="430340"/>
            <a:ext cx="1592903" cy="22434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911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4988FB-4C42-48C8-9063-7096F00FB0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914" y="951590"/>
            <a:ext cx="7701871" cy="963612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lang="en-GB" sz="2800" b="1" dirty="0"/>
              <a:t>Teaching manuals, classroom posters and stamps</a:t>
            </a:r>
            <a:endParaRPr lang="en-AU" sz="2800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ECDF2B-4D93-46F7-AA9F-4923B231D35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1619250"/>
            <a:ext cx="5265738" cy="440055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4E6989"/>
                </a:solidFill>
              </a:rPr>
              <a:t>Step-by-step guides to writing success in every classroom</a:t>
            </a:r>
          </a:p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4E6989"/>
                </a:solidFill>
              </a:rPr>
              <a:t>Theory, writing samples, curriculum-aligned activities </a:t>
            </a:r>
            <a:br>
              <a:rPr lang="en-US" sz="2800" dirty="0">
                <a:solidFill>
                  <a:srgbClr val="4E6989"/>
                </a:solidFill>
              </a:rPr>
            </a:br>
            <a:r>
              <a:rPr lang="en-US" sz="2800" dirty="0">
                <a:solidFill>
                  <a:srgbClr val="4E6989"/>
                </a:solidFill>
              </a:rPr>
              <a:t>and writing templates</a:t>
            </a:r>
          </a:p>
          <a:p>
            <a:pPr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E6989"/>
                </a:solidFill>
              </a:rPr>
              <a:t>‘Putting It All Together’ chapters include a marking guide and marked exemplars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EF146AC-BA5C-40A9-9846-0449A76CC09A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07" r="2207"/>
          <a:stretch/>
        </p:blipFill>
        <p:spPr>
          <a:xfrm>
            <a:off x="6506737" y="1759790"/>
            <a:ext cx="4910591" cy="4762827"/>
          </a:xfrm>
          <a:prstGeom prst="round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372B526-571C-659B-8149-9006D09865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322" y="1600331"/>
            <a:ext cx="5081744" cy="5081744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93E14022-07EA-8670-676D-04379CBDF7CB}"/>
              </a:ext>
            </a:extLst>
          </p:cNvPr>
          <p:cNvSpPr txBox="1">
            <a:spLocks/>
          </p:cNvSpPr>
          <p:nvPr/>
        </p:nvSpPr>
        <p:spPr>
          <a:xfrm>
            <a:off x="720000" y="360001"/>
            <a:ext cx="10753200" cy="963474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5400" dirty="0"/>
              <a:t>More support</a:t>
            </a:r>
          </a:p>
        </p:txBody>
      </p:sp>
    </p:spTree>
    <p:extLst>
      <p:ext uri="{BB962C8B-B14F-4D97-AF65-F5344CB8AC3E}">
        <p14:creationId xmlns:p14="http://schemas.microsoft.com/office/powerpoint/2010/main" val="31707061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482711D-21DE-473F-902F-0BE4C35211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" y="36162"/>
            <a:ext cx="2970000" cy="3366000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61359FD-E209-4977-A4C6-06DB94CDAB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9944" y="36162"/>
            <a:ext cx="2970000" cy="3366000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77D9BCC-4788-4ABD-95B6-420D92D9131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" y="3429000"/>
            <a:ext cx="2970000" cy="3366000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AA1E9E9-3085-4A61-AC9E-3A876DA92F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7832" y="36162"/>
            <a:ext cx="2970000" cy="3366000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A2D1408-CA79-4CF4-BFC7-085E494A45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7034" y="83138"/>
            <a:ext cx="2991427" cy="3369860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5DE8419-971F-4DF3-8BA8-B698A9A17D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"/>
          <a:stretch/>
        </p:blipFill>
        <p:spPr>
          <a:xfrm>
            <a:off x="3060000" y="3449782"/>
            <a:ext cx="2970000" cy="3366000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C9F6D1-88EE-4F4A-A740-DB55A7F372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So l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et’s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 get started!</a:t>
            </a:r>
          </a:p>
        </p:txBody>
      </p:sp>
    </p:spTree>
    <p:extLst>
      <p:ext uri="{BB962C8B-B14F-4D97-AF65-F5344CB8AC3E}">
        <p14:creationId xmlns:p14="http://schemas.microsoft.com/office/powerpoint/2010/main" val="3246375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F03485-D2F3-CC36-3C3D-0616C619F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Any questions?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4DBC6DC8-BD69-E77C-989C-DAF6A0CB39E6}"/>
              </a:ext>
            </a:extLst>
          </p:cNvPr>
          <p:cNvSpPr txBox="1">
            <a:spLocks/>
          </p:cNvSpPr>
          <p:nvPr/>
        </p:nvSpPr>
        <p:spPr>
          <a:xfrm>
            <a:off x="719400" y="1814727"/>
            <a:ext cx="10753200" cy="9634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AU" sz="4000" b="0" dirty="0"/>
              <a:t>Contact Seven Steps: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 sz="4000" b="0" dirty="0"/>
              <a:t>03 9521 8439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 sz="4000" b="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Email us</a:t>
            </a:r>
            <a:endParaRPr lang="en-AU" sz="4000" b="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 sz="4000" b="0" dirty="0"/>
              <a:t>Check us out:</a:t>
            </a:r>
          </a:p>
          <a:p>
            <a:endParaRPr lang="en-AU" sz="4000" b="0" dirty="0"/>
          </a:p>
          <a:p>
            <a:r>
              <a:rPr lang="en-AU" sz="4000" b="0" dirty="0"/>
              <a:t>www.sevenstepswriting.com</a:t>
            </a:r>
          </a:p>
        </p:txBody>
      </p:sp>
    </p:spTree>
    <p:extLst>
      <p:ext uri="{BB962C8B-B14F-4D97-AF65-F5344CB8AC3E}">
        <p14:creationId xmlns:p14="http://schemas.microsoft.com/office/powerpoint/2010/main" val="139194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9C1C6-687C-44A7-8CEB-D8876ADF2F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8581" y="3176001"/>
            <a:ext cx="8769927" cy="1933203"/>
          </a:xfrm>
        </p:spPr>
        <p:txBody>
          <a:bodyPr anchor="t" anchorCtr="0"/>
          <a:lstStyle/>
          <a:p>
            <a:pPr marL="0" lvl="2" indent="0">
              <a:spcAft>
                <a:spcPts val="1200"/>
              </a:spcAft>
              <a:buNone/>
            </a:pPr>
            <a:endParaRPr lang="en-US" sz="2000" dirty="0">
              <a:solidFill>
                <a:srgbClr val="5F7895"/>
              </a:solidFill>
            </a:endParaRPr>
          </a:p>
          <a:p>
            <a:pPr lvl="2">
              <a:spcAft>
                <a:spcPts val="1200"/>
              </a:spcAft>
            </a:pPr>
            <a:r>
              <a:rPr lang="en-US" dirty="0">
                <a:solidFill>
                  <a:srgbClr val="5F7895"/>
                </a:solidFill>
              </a:rPr>
              <a:t>We’ve got programs for the ‘mechanics’ of writing (spelling, grammar, punctuation, </a:t>
            </a:r>
            <a:r>
              <a:rPr lang="en-US" dirty="0" err="1">
                <a:solidFill>
                  <a:srgbClr val="5F7895"/>
                </a:solidFill>
              </a:rPr>
              <a:t>etc</a:t>
            </a:r>
            <a:r>
              <a:rPr lang="en-US" dirty="0">
                <a:solidFill>
                  <a:srgbClr val="5F7895"/>
                </a:solidFill>
              </a:rPr>
              <a:t>), but we’re not </a:t>
            </a:r>
            <a:br>
              <a:rPr lang="en-US" dirty="0">
                <a:solidFill>
                  <a:srgbClr val="5F7895"/>
                </a:solidFill>
              </a:rPr>
            </a:br>
            <a:r>
              <a:rPr lang="en-US" dirty="0">
                <a:solidFill>
                  <a:srgbClr val="5F7895"/>
                </a:solidFill>
              </a:rPr>
              <a:t>sure how to tackle ‘the rest’ of writing.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CF0CB17-8E56-41F1-991F-B07F34A5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743" y="360001"/>
            <a:ext cx="10718456" cy="963474"/>
          </a:xfrm>
          <a:effectLst/>
        </p:spPr>
        <p:txBody>
          <a:bodyPr anchor="ctr" anchorCtr="0"/>
          <a:lstStyle/>
          <a:p>
            <a:pPr algn="ctr"/>
            <a:r>
              <a:rPr lang="en-US" dirty="0">
                <a:solidFill>
                  <a:srgbClr val="4E6989"/>
                </a:solidFill>
                <a:effectLst/>
              </a:rPr>
              <a:t>Do any of these sound familiar?</a:t>
            </a:r>
            <a:endParaRPr lang="en-AU" dirty="0">
              <a:solidFill>
                <a:srgbClr val="4E6989"/>
              </a:solidFill>
              <a:effectLst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CF2AD2-A720-46DD-AF54-3103C330F285}"/>
              </a:ext>
            </a:extLst>
          </p:cNvPr>
          <p:cNvSpPr txBox="1"/>
          <p:nvPr/>
        </p:nvSpPr>
        <p:spPr>
          <a:xfrm>
            <a:off x="4113230" y="6396702"/>
            <a:ext cx="104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4E6989"/>
                </a:solidFill>
              </a:rPr>
              <a:t>Deb</a:t>
            </a:r>
            <a:endParaRPr lang="en-AU" dirty="0">
              <a:solidFill>
                <a:srgbClr val="4E698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7502C3-7B9B-2C27-3763-7670FA9F0A62}"/>
              </a:ext>
            </a:extLst>
          </p:cNvPr>
          <p:cNvSpPr txBox="1"/>
          <p:nvPr/>
        </p:nvSpPr>
        <p:spPr>
          <a:xfrm>
            <a:off x="554183" y="1875646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71488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5F7895"/>
                </a:solidFill>
              </a:rPr>
              <a:t>Tired of reading formulaic, boring writing.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86E6F7-F1D4-9ACF-69D3-601011170835}"/>
              </a:ext>
            </a:extLst>
          </p:cNvPr>
          <p:cNvSpPr txBox="1"/>
          <p:nvPr/>
        </p:nvSpPr>
        <p:spPr>
          <a:xfrm>
            <a:off x="554183" y="2602108"/>
            <a:ext cx="97813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5F7895"/>
                </a:solidFill>
              </a:rPr>
              <a:t>Students struggle to produce unique ideas – or even to put pen/pencil to paper!</a:t>
            </a:r>
          </a:p>
        </p:txBody>
      </p:sp>
      <p:pic>
        <p:nvPicPr>
          <p:cNvPr id="10" name="Picture 9" descr="A child writing on a piece of paper&#10;&#10;Description automatically generated">
            <a:extLst>
              <a:ext uri="{FF2B5EF4-FFF2-40B4-BE49-F238E27FC236}">
                <a16:creationId xmlns:a16="http://schemas.microsoft.com/office/drawing/2014/main" id="{4CF7D030-B17B-7EB5-6423-0D0F86F3CC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509" y="2398866"/>
            <a:ext cx="4459134" cy="44591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BAB239-4EDD-4730-DB2D-72B396024748}"/>
              </a:ext>
            </a:extLst>
          </p:cNvPr>
          <p:cNvSpPr txBox="1"/>
          <p:nvPr/>
        </p:nvSpPr>
        <p:spPr>
          <a:xfrm>
            <a:off x="552610" y="5109204"/>
            <a:ext cx="9781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lvl="2" indent="-34607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5F7895"/>
                </a:solidFill>
              </a:rPr>
              <a:t>Writing results are down.</a:t>
            </a:r>
          </a:p>
        </p:txBody>
      </p:sp>
    </p:spTree>
    <p:extLst>
      <p:ext uri="{BB962C8B-B14F-4D97-AF65-F5344CB8AC3E}">
        <p14:creationId xmlns:p14="http://schemas.microsoft.com/office/powerpoint/2010/main" val="31212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9C1C6-687C-44A7-8CEB-D8876ADF2F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34736" y="2790920"/>
            <a:ext cx="6881783" cy="1527711"/>
          </a:xfrm>
        </p:spPr>
        <p:txBody>
          <a:bodyPr anchor="t" anchorCtr="0"/>
          <a:lstStyle/>
          <a:p>
            <a:pPr lvl="2">
              <a:spcAft>
                <a:spcPts val="1200"/>
              </a:spcAft>
            </a:pPr>
            <a:r>
              <a:rPr lang="en-US" dirty="0">
                <a:solidFill>
                  <a:srgbClr val="5F7895"/>
                </a:solidFill>
              </a:rPr>
              <a:t>Writing is just one strand of literacy. We’d love a literacy program that can support speaking, listening, reading </a:t>
            </a:r>
            <a:r>
              <a:rPr lang="en-US" i="1" dirty="0">
                <a:solidFill>
                  <a:srgbClr val="5F7895"/>
                </a:solidFill>
              </a:rPr>
              <a:t>and </a:t>
            </a:r>
            <a:r>
              <a:rPr lang="en-US" dirty="0">
                <a:solidFill>
                  <a:srgbClr val="5F7895"/>
                </a:solidFill>
              </a:rPr>
              <a:t>writing.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CF0CB17-8E56-41F1-991F-B07F34A5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10" y="360001"/>
            <a:ext cx="10835890" cy="963474"/>
          </a:xfrm>
          <a:effectLst/>
        </p:spPr>
        <p:txBody>
          <a:bodyPr anchor="ctr" anchorCtr="0"/>
          <a:lstStyle/>
          <a:p>
            <a:pPr algn="ctr"/>
            <a:r>
              <a:rPr lang="en-US" dirty="0">
                <a:solidFill>
                  <a:srgbClr val="4E6989"/>
                </a:solidFill>
                <a:effectLst/>
              </a:rPr>
              <a:t>Do any of these sound familiar?</a:t>
            </a:r>
            <a:endParaRPr lang="en-AU" dirty="0">
              <a:solidFill>
                <a:srgbClr val="4E6989"/>
              </a:solidFill>
              <a:effectLst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CF2AD2-A720-46DD-AF54-3103C330F285}"/>
              </a:ext>
            </a:extLst>
          </p:cNvPr>
          <p:cNvSpPr txBox="1"/>
          <p:nvPr/>
        </p:nvSpPr>
        <p:spPr>
          <a:xfrm>
            <a:off x="4113230" y="6396702"/>
            <a:ext cx="104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4E6989"/>
                </a:solidFill>
              </a:rPr>
              <a:t>Deb</a:t>
            </a:r>
            <a:endParaRPr lang="en-AU" dirty="0">
              <a:solidFill>
                <a:srgbClr val="4E698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7502C3-7B9B-2C27-3763-7670FA9F0A62}"/>
              </a:ext>
            </a:extLst>
          </p:cNvPr>
          <p:cNvSpPr txBox="1"/>
          <p:nvPr/>
        </p:nvSpPr>
        <p:spPr>
          <a:xfrm>
            <a:off x="2895599" y="1651629"/>
            <a:ext cx="79940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3888" lvl="2" indent="-4445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5F7895"/>
                </a:solidFill>
              </a:rPr>
              <a:t>Teachers aren’t clear on the best way to teach writing.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86E6F7-F1D4-9ACF-69D3-601011170835}"/>
              </a:ext>
            </a:extLst>
          </p:cNvPr>
          <p:cNvSpPr txBox="1"/>
          <p:nvPr/>
        </p:nvSpPr>
        <p:spPr>
          <a:xfrm>
            <a:off x="2895599" y="4410597"/>
            <a:ext cx="76754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5F7895"/>
                </a:solidFill>
              </a:rPr>
              <a:t>Teachers are stressed and overwhelmed. We need quality resources that will save teachers time.</a:t>
            </a:r>
          </a:p>
        </p:txBody>
      </p:sp>
      <p:pic>
        <p:nvPicPr>
          <p:cNvPr id="17" name="Picture 16" descr="A person with her hands on her head&#10;&#10;Description automatically generated">
            <a:extLst>
              <a:ext uri="{FF2B5EF4-FFF2-40B4-BE49-F238E27FC236}">
                <a16:creationId xmlns:a16="http://schemas.microsoft.com/office/drawing/2014/main" id="{2E84EFC3-336F-37D4-7E63-3347AD2FDD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8155"/>
            <a:ext cx="4113230" cy="616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2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children sitting at a table looking at a piece of paper&#10;&#10;Description automatically generated">
            <a:extLst>
              <a:ext uri="{FF2B5EF4-FFF2-40B4-BE49-F238E27FC236}">
                <a16:creationId xmlns:a16="http://schemas.microsoft.com/office/drawing/2014/main" id="{6597C5CA-2195-9D63-AE3F-0A8A022E5D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871" y="-7365"/>
            <a:ext cx="7493441" cy="4515944"/>
          </a:xfrm>
          <a:prstGeom prst="rect">
            <a:avLst/>
          </a:prstGeom>
        </p:spPr>
      </p:pic>
      <p:pic>
        <p:nvPicPr>
          <p:cNvPr id="8" name="Picture 7" descr="A group of kids holding a paper&#10;&#10;Description automatically generated">
            <a:extLst>
              <a:ext uri="{FF2B5EF4-FFF2-40B4-BE49-F238E27FC236}">
                <a16:creationId xmlns:a16="http://schemas.microsoft.com/office/drawing/2014/main" id="{D2089926-7940-42D0-5CFB-AFE6361238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3" y="-1"/>
            <a:ext cx="4607118" cy="2183054"/>
          </a:xfrm>
          <a:prstGeom prst="rect">
            <a:avLst/>
          </a:prstGeom>
        </p:spPr>
      </p:pic>
      <p:pic>
        <p:nvPicPr>
          <p:cNvPr id="16" name="Picture 15" descr="A group of students holding yellow papers&#10;&#10;Description automatically generated">
            <a:extLst>
              <a:ext uri="{FF2B5EF4-FFF2-40B4-BE49-F238E27FC236}">
                <a16:creationId xmlns:a16="http://schemas.microsoft.com/office/drawing/2014/main" id="{00D8DF33-FD28-D073-502F-2D5FE725E21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5" y="2274491"/>
            <a:ext cx="4601105" cy="2241463"/>
          </a:xfrm>
          <a:prstGeom prst="rect">
            <a:avLst/>
          </a:prstGeom>
        </p:spPr>
      </p:pic>
      <p:pic>
        <p:nvPicPr>
          <p:cNvPr id="18" name="Picture 17" descr="A child writing on a piece of paper&#10;&#10;Description automatically generated">
            <a:extLst>
              <a:ext uri="{FF2B5EF4-FFF2-40B4-BE49-F238E27FC236}">
                <a16:creationId xmlns:a16="http://schemas.microsoft.com/office/drawing/2014/main" id="{D5B8DC16-126E-6734-73D8-B12A45A6A14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717" y="4607392"/>
            <a:ext cx="3707011" cy="2250608"/>
          </a:xfrm>
          <a:prstGeom prst="rect">
            <a:avLst/>
          </a:prstGeom>
        </p:spPr>
      </p:pic>
      <p:pic>
        <p:nvPicPr>
          <p:cNvPr id="5" name="Picture 4" descr="A collage of a person and a child&#10;&#10;Description automatically generated">
            <a:extLst>
              <a:ext uri="{FF2B5EF4-FFF2-40B4-BE49-F238E27FC236}">
                <a16:creationId xmlns:a16="http://schemas.microsoft.com/office/drawing/2014/main" id="{A614C80C-E475-76A3-3FBC-C5F3E5161CA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4" y="4607392"/>
            <a:ext cx="4595097" cy="2250608"/>
          </a:xfrm>
          <a:prstGeom prst="rect">
            <a:avLst/>
          </a:prstGeom>
        </p:spPr>
      </p:pic>
      <p:pic>
        <p:nvPicPr>
          <p:cNvPr id="3" name="Picture 2" descr="A group of women sitting at a table&#10;&#10;Description automatically generated">
            <a:extLst>
              <a:ext uri="{FF2B5EF4-FFF2-40B4-BE49-F238E27FC236}">
                <a16:creationId xmlns:a16="http://schemas.microsoft.com/office/drawing/2014/main" id="{40BD051B-8099-B6BF-C38D-70453A02E46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725" y="4607393"/>
            <a:ext cx="3707011" cy="246703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52FBC1-2104-DC98-7281-EC96F3E1D10F}"/>
              </a:ext>
            </a:extLst>
          </p:cNvPr>
          <p:cNvSpPr/>
          <p:nvPr/>
        </p:nvSpPr>
        <p:spPr>
          <a:xfrm>
            <a:off x="7469569" y="-900056"/>
            <a:ext cx="4983687" cy="8658112"/>
          </a:xfrm>
          <a:prstGeom prst="roundRect">
            <a:avLst/>
          </a:prstGeom>
          <a:solidFill>
            <a:srgbClr val="E08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DA6640F-D2D5-4AD6-00C0-F7F2C468E864}"/>
              </a:ext>
            </a:extLst>
          </p:cNvPr>
          <p:cNvSpPr txBox="1">
            <a:spLocks/>
          </p:cNvSpPr>
          <p:nvPr/>
        </p:nvSpPr>
        <p:spPr>
          <a:xfrm>
            <a:off x="7811942" y="772353"/>
            <a:ext cx="4227657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400" dirty="0"/>
              <a:t>But this is what we really want…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074D32F-622D-C311-BD88-4A8DAFF8B204}"/>
              </a:ext>
            </a:extLst>
          </p:cNvPr>
          <p:cNvSpPr txBox="1">
            <a:spLocks/>
          </p:cNvSpPr>
          <p:nvPr/>
        </p:nvSpPr>
        <p:spPr>
          <a:xfrm>
            <a:off x="7835841" y="3232904"/>
            <a:ext cx="4481922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000" dirty="0"/>
              <a:t>buzzing with kids brainstorming, working together, sharing, productive.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8D43F10-B57F-EDED-E396-3D490B91F9FA}"/>
              </a:ext>
            </a:extLst>
          </p:cNvPr>
          <p:cNvSpPr txBox="1">
            <a:spLocks/>
          </p:cNvSpPr>
          <p:nvPr/>
        </p:nvSpPr>
        <p:spPr>
          <a:xfrm>
            <a:off x="7811943" y="1801057"/>
            <a:ext cx="4481922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400" b="1" dirty="0"/>
              <a:t>Vibrant writing classrooms,</a:t>
            </a:r>
          </a:p>
        </p:txBody>
      </p:sp>
    </p:spTree>
    <p:extLst>
      <p:ext uri="{BB962C8B-B14F-4D97-AF65-F5344CB8AC3E}">
        <p14:creationId xmlns:p14="http://schemas.microsoft.com/office/powerpoint/2010/main" val="362291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children sitting at a table looking at a piece of paper&#10;&#10;Description automatically generated">
            <a:extLst>
              <a:ext uri="{FF2B5EF4-FFF2-40B4-BE49-F238E27FC236}">
                <a16:creationId xmlns:a16="http://schemas.microsoft.com/office/drawing/2014/main" id="{6597C5CA-2195-9D63-AE3F-0A8A022E5D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871" y="-7365"/>
            <a:ext cx="7493441" cy="4515944"/>
          </a:xfrm>
          <a:prstGeom prst="rect">
            <a:avLst/>
          </a:prstGeom>
        </p:spPr>
      </p:pic>
      <p:pic>
        <p:nvPicPr>
          <p:cNvPr id="8" name="Picture 7" descr="A group of kids holding a paper&#10;&#10;Description automatically generated">
            <a:extLst>
              <a:ext uri="{FF2B5EF4-FFF2-40B4-BE49-F238E27FC236}">
                <a16:creationId xmlns:a16="http://schemas.microsoft.com/office/drawing/2014/main" id="{D2089926-7940-42D0-5CFB-AFE6361238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3" y="-1"/>
            <a:ext cx="4607118" cy="2183054"/>
          </a:xfrm>
          <a:prstGeom prst="rect">
            <a:avLst/>
          </a:prstGeom>
        </p:spPr>
      </p:pic>
      <p:pic>
        <p:nvPicPr>
          <p:cNvPr id="16" name="Picture 15" descr="A group of students holding yellow papers&#10;&#10;Description automatically generated">
            <a:extLst>
              <a:ext uri="{FF2B5EF4-FFF2-40B4-BE49-F238E27FC236}">
                <a16:creationId xmlns:a16="http://schemas.microsoft.com/office/drawing/2014/main" id="{00D8DF33-FD28-D073-502F-2D5FE725E21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5" y="2274491"/>
            <a:ext cx="4601105" cy="2241463"/>
          </a:xfrm>
          <a:prstGeom prst="rect">
            <a:avLst/>
          </a:prstGeom>
        </p:spPr>
      </p:pic>
      <p:pic>
        <p:nvPicPr>
          <p:cNvPr id="18" name="Picture 17" descr="A child writing on a piece of paper&#10;&#10;Description automatically generated">
            <a:extLst>
              <a:ext uri="{FF2B5EF4-FFF2-40B4-BE49-F238E27FC236}">
                <a16:creationId xmlns:a16="http://schemas.microsoft.com/office/drawing/2014/main" id="{D5B8DC16-126E-6734-73D8-B12A45A6A14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717" y="4607392"/>
            <a:ext cx="3707011" cy="2250608"/>
          </a:xfrm>
          <a:prstGeom prst="rect">
            <a:avLst/>
          </a:prstGeom>
        </p:spPr>
      </p:pic>
      <p:pic>
        <p:nvPicPr>
          <p:cNvPr id="5" name="Picture 4" descr="A collage of a person and a child&#10;&#10;Description automatically generated">
            <a:extLst>
              <a:ext uri="{FF2B5EF4-FFF2-40B4-BE49-F238E27FC236}">
                <a16:creationId xmlns:a16="http://schemas.microsoft.com/office/drawing/2014/main" id="{A614C80C-E475-76A3-3FBC-C5F3E5161CA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64" y="4607392"/>
            <a:ext cx="4595097" cy="2250608"/>
          </a:xfrm>
          <a:prstGeom prst="rect">
            <a:avLst/>
          </a:prstGeom>
        </p:spPr>
      </p:pic>
      <p:pic>
        <p:nvPicPr>
          <p:cNvPr id="3" name="Picture 2" descr="A group of women sitting at a table&#10;&#10;Description automatically generated">
            <a:extLst>
              <a:ext uri="{FF2B5EF4-FFF2-40B4-BE49-F238E27FC236}">
                <a16:creationId xmlns:a16="http://schemas.microsoft.com/office/drawing/2014/main" id="{40BD051B-8099-B6BF-C38D-70453A02E46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725" y="4607393"/>
            <a:ext cx="3707011" cy="246703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52FBC1-2104-DC98-7281-EC96F3E1D10F}"/>
              </a:ext>
            </a:extLst>
          </p:cNvPr>
          <p:cNvSpPr/>
          <p:nvPr/>
        </p:nvSpPr>
        <p:spPr>
          <a:xfrm>
            <a:off x="-109299" y="-1291771"/>
            <a:ext cx="7690462" cy="9608457"/>
          </a:xfrm>
          <a:prstGeom prst="roundRect">
            <a:avLst/>
          </a:prstGeom>
          <a:solidFill>
            <a:srgbClr val="E08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DA6640F-D2D5-4AD6-00C0-F7F2C468E864}"/>
              </a:ext>
            </a:extLst>
          </p:cNvPr>
          <p:cNvSpPr txBox="1">
            <a:spLocks/>
          </p:cNvSpPr>
          <p:nvPr/>
        </p:nvSpPr>
        <p:spPr>
          <a:xfrm>
            <a:off x="1280514" y="1032124"/>
            <a:ext cx="5657314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400" b="1" dirty="0"/>
              <a:t>Lessons that are </a:t>
            </a:r>
            <a:br>
              <a:rPr lang="en-US" sz="4400" b="1" dirty="0"/>
            </a:br>
            <a:r>
              <a:rPr lang="en-US" sz="4400" b="1" dirty="0"/>
              <a:t>ready-to-go, high impact and lots of fun!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074D32F-622D-C311-BD88-4A8DAFF8B204}"/>
              </a:ext>
            </a:extLst>
          </p:cNvPr>
          <p:cNvSpPr txBox="1">
            <a:spLocks/>
          </p:cNvSpPr>
          <p:nvPr/>
        </p:nvSpPr>
        <p:spPr>
          <a:xfrm>
            <a:off x="1280514" y="4855719"/>
            <a:ext cx="5236398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400" b="1" dirty="0"/>
              <a:t>Improved writing results.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16D494-E427-D2A4-1135-44C3E4915388}"/>
              </a:ext>
            </a:extLst>
          </p:cNvPr>
          <p:cNvSpPr txBox="1">
            <a:spLocks/>
          </p:cNvSpPr>
          <p:nvPr/>
        </p:nvSpPr>
        <p:spPr>
          <a:xfrm>
            <a:off x="1280514" y="3530291"/>
            <a:ext cx="6189056" cy="1087346"/>
          </a:xfrm>
          <a:prstGeom prst="rect">
            <a:avLst/>
          </a:prstGeom>
        </p:spPr>
        <p:txBody>
          <a:bodyPr/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300"/>
              </a:lnSpc>
              <a:buNone/>
            </a:pPr>
            <a:r>
              <a:rPr lang="en-US" sz="4400" dirty="0"/>
              <a:t>Reinvigorated teachers.</a:t>
            </a:r>
          </a:p>
        </p:txBody>
      </p:sp>
    </p:spTree>
    <p:extLst>
      <p:ext uri="{BB962C8B-B14F-4D97-AF65-F5344CB8AC3E}">
        <p14:creationId xmlns:p14="http://schemas.microsoft.com/office/powerpoint/2010/main" val="322473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E9D9A22-A992-4C3E-95AD-343C4E15B05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4000" y="0"/>
            <a:ext cx="6876000" cy="6876000"/>
          </a:xfrm>
          <a:ln>
            <a:solidFill>
              <a:srgbClr val="FACD6C"/>
            </a:solidFill>
          </a:ln>
          <a:effectLst>
            <a:softEdge rad="12700"/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AA4FE62-F186-4E8B-AB89-502A4D4A54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5163" b="59353"/>
          <a:stretch/>
        </p:blipFill>
        <p:spPr>
          <a:xfrm>
            <a:off x="6697332" y="4272552"/>
            <a:ext cx="4721736" cy="308611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54845CC-0864-A99D-99AB-4B925C22AB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5402" y="942976"/>
            <a:ext cx="5021244" cy="3483882"/>
          </a:xfrm>
        </p:spPr>
        <p:txBody>
          <a:bodyPr/>
          <a:lstStyle/>
          <a:p>
            <a:pPr>
              <a:lnSpc>
                <a:spcPts val="5000"/>
              </a:lnSpc>
            </a:pPr>
            <a:r>
              <a:rPr lang="en-US" sz="4800" dirty="0">
                <a:effectLst/>
              </a:rPr>
              <a:t>Seven Steps is </a:t>
            </a:r>
            <a:br>
              <a:rPr lang="en-US" sz="4800" dirty="0">
                <a:effectLst/>
              </a:rPr>
            </a:br>
            <a:r>
              <a:rPr lang="en-US" sz="4800" dirty="0">
                <a:effectLst/>
              </a:rPr>
              <a:t>the approach to writing teachers </a:t>
            </a:r>
            <a:r>
              <a:rPr lang="en-US" sz="4800" b="1" i="1" dirty="0">
                <a:effectLst/>
              </a:rPr>
              <a:t>and</a:t>
            </a:r>
            <a:r>
              <a:rPr lang="en-US" sz="4800" b="1" dirty="0">
                <a:effectLst/>
              </a:rPr>
              <a:t> </a:t>
            </a:r>
            <a:r>
              <a:rPr lang="en-US" sz="4800" dirty="0">
                <a:effectLst/>
              </a:rPr>
              <a:t>students love</a:t>
            </a:r>
            <a:endParaRPr lang="en-AU" sz="480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6E516CC-0EB5-ADF4-4EB3-1AF56D185673}"/>
              </a:ext>
            </a:extLst>
          </p:cNvPr>
          <p:cNvSpPr txBox="1">
            <a:spLocks/>
          </p:cNvSpPr>
          <p:nvPr/>
        </p:nvSpPr>
        <p:spPr>
          <a:xfrm>
            <a:off x="6192000" y="5718629"/>
            <a:ext cx="5642096" cy="1674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ts val="42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4800" dirty="0"/>
              <a:t>And can help us achieve all of this!</a:t>
            </a:r>
          </a:p>
          <a:p>
            <a:pPr marL="0" lvl="1" indent="0" algn="ctr">
              <a:lnSpc>
                <a:spcPts val="42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4800" dirty="0"/>
          </a:p>
          <a:p>
            <a:pPr marL="0" lvl="1" indent="0" algn="ctr">
              <a:lnSpc>
                <a:spcPts val="42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4800" dirty="0"/>
          </a:p>
          <a:p>
            <a:pPr marL="0" lvl="1" indent="0" algn="ctr">
              <a:lnSpc>
                <a:spcPts val="42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4800" dirty="0"/>
          </a:p>
          <a:p>
            <a:pPr marL="0" lvl="1" indent="0" algn="ctr">
              <a:lnSpc>
                <a:spcPts val="42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8977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B98AF3-2071-299F-DDEE-403CBC0CB9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43273" y="-2438400"/>
            <a:ext cx="15820570" cy="10547046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BA5A086-821A-4B95-3C96-57F43380D5D6}"/>
              </a:ext>
            </a:extLst>
          </p:cNvPr>
          <p:cNvSpPr txBox="1">
            <a:spLocks/>
          </p:cNvSpPr>
          <p:nvPr/>
        </p:nvSpPr>
        <p:spPr>
          <a:xfrm>
            <a:off x="6096000" y="2189701"/>
            <a:ext cx="4927590" cy="401840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3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1950" indent="-3619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3" indent="0">
              <a:spcAft>
                <a:spcPts val="1800"/>
              </a:spcAft>
              <a:buNone/>
            </a:pPr>
            <a:r>
              <a:rPr lang="en-US" sz="2800" dirty="0">
                <a:solidFill>
                  <a:srgbClr val="4E6989"/>
                </a:solidFill>
              </a:rPr>
              <a:t>Writing involves two different groups of skills: authorial and secretarial.</a:t>
            </a:r>
          </a:p>
          <a:p>
            <a:pPr marL="180975" lvl="3" indent="0">
              <a:spcAft>
                <a:spcPts val="1800"/>
              </a:spcAft>
              <a:buNone/>
            </a:pPr>
            <a:r>
              <a:rPr lang="en-US" sz="2800" dirty="0">
                <a:solidFill>
                  <a:srgbClr val="4E6989"/>
                </a:solidFill>
              </a:rPr>
              <a:t>Seven Steps focuses on the </a:t>
            </a:r>
            <a:r>
              <a:rPr lang="en-US" sz="2800" b="1" dirty="0">
                <a:solidFill>
                  <a:srgbClr val="4E6989"/>
                </a:solidFill>
              </a:rPr>
              <a:t>authorial</a:t>
            </a:r>
            <a:r>
              <a:rPr lang="en-US" sz="2800" dirty="0">
                <a:solidFill>
                  <a:srgbClr val="4E6989"/>
                </a:solidFill>
              </a:rPr>
              <a:t> side of writing.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B7CAB6-AF17-482A-8E68-BBD8851FB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98138" y="378097"/>
            <a:ext cx="7564800" cy="1351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7C4613-6E10-4D79-A498-20F65D532D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711381" y="649893"/>
            <a:ext cx="7564438" cy="963612"/>
          </a:xfrm>
        </p:spPr>
        <p:txBody>
          <a:bodyPr/>
          <a:lstStyle/>
          <a:p>
            <a:r>
              <a:rPr lang="en-AU" dirty="0">
                <a:solidFill>
                  <a:srgbClr val="4E6989"/>
                </a:solidFill>
                <a:effectLst/>
              </a:rPr>
              <a:t>Authorial side of writing</a:t>
            </a:r>
          </a:p>
        </p:txBody>
      </p:sp>
    </p:spTree>
    <p:extLst>
      <p:ext uri="{BB962C8B-B14F-4D97-AF65-F5344CB8AC3E}">
        <p14:creationId xmlns:p14="http://schemas.microsoft.com/office/powerpoint/2010/main" val="2410017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16354</TotalTime>
  <Words>2255</Words>
  <Application>Microsoft Office PowerPoint</Application>
  <PresentationFormat>Widescreen</PresentationFormat>
  <Paragraphs>273</Paragraphs>
  <Slides>33</Slides>
  <Notes>33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Roboto</vt:lpstr>
      <vt:lpstr>Arial</vt:lpstr>
      <vt:lpstr>Calibri</vt:lpstr>
      <vt:lpstr>Times New Roman</vt:lpstr>
      <vt:lpstr>poppins</vt:lpstr>
      <vt:lpstr>Office Theme</vt:lpstr>
      <vt:lpstr>PowerPoint Presentation</vt:lpstr>
      <vt:lpstr>PowerPoint Presentation</vt:lpstr>
      <vt:lpstr>PowerPoint Presentation</vt:lpstr>
      <vt:lpstr>Do any of these sound familiar?</vt:lpstr>
      <vt:lpstr>Do any of these sound familiar?</vt:lpstr>
      <vt:lpstr>PowerPoint Presentation</vt:lpstr>
      <vt:lpstr>PowerPoint Presentation</vt:lpstr>
      <vt:lpstr>PowerPoint Presentation</vt:lpstr>
      <vt:lpstr>Authorial side of writing</vt:lpstr>
      <vt:lpstr>Authorial side of writing</vt:lpstr>
      <vt:lpstr>PowerPoint Presentation</vt:lpstr>
      <vt:lpstr>PowerPoint Presentation</vt:lpstr>
      <vt:lpstr>What about NAPLAN?</vt:lpstr>
      <vt:lpstr>Who is behind Seven Steps?</vt:lpstr>
      <vt:lpstr>PowerPoint Presentation</vt:lpstr>
      <vt:lpstr>Why do teachers love Seven Steps?</vt:lpstr>
      <vt:lpstr>Why do students love Seven Steps?</vt:lpstr>
      <vt:lpstr>PowerPoint Presentation</vt:lpstr>
      <vt:lpstr>‘An astronomical rise in engagement’ </vt:lpstr>
      <vt:lpstr>PowerPoint Presentation</vt:lpstr>
      <vt:lpstr>Writing results take off</vt:lpstr>
      <vt:lpstr>PowerPoint Presentation</vt:lpstr>
      <vt:lpstr>‘Wow, this really works!’</vt:lpstr>
      <vt:lpstr>PowerPoint Presentation</vt:lpstr>
      <vt:lpstr>PowerPoint Presentation</vt:lpstr>
      <vt:lpstr>PowerPoint Presentation</vt:lpstr>
      <vt:lpstr>Whole-school training and resources </vt:lpstr>
      <vt:lpstr>Seven Steps Workshops</vt:lpstr>
      <vt:lpstr>PowerPoint Presentation</vt:lpstr>
      <vt:lpstr>Teacher Hub</vt:lpstr>
      <vt:lpstr>Teaching manuals, classroom posters and stamps</vt:lpstr>
      <vt:lpstr>PowerPoint Presentation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Felicity Sutton</dc:creator>
  <cp:lastModifiedBy>Kathleen Killick</cp:lastModifiedBy>
  <cp:revision>283</cp:revision>
  <dcterms:created xsi:type="dcterms:W3CDTF">2021-08-09T04:47:10Z</dcterms:created>
  <dcterms:modified xsi:type="dcterms:W3CDTF">2024-09-13T04:58:01Z</dcterms:modified>
</cp:coreProperties>
</file>